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86" autoAdjust="0"/>
    <p:restoredTop sz="94660"/>
  </p:normalViewPr>
  <p:slideViewPr>
    <p:cSldViewPr snapToGrid="0">
      <p:cViewPr>
        <p:scale>
          <a:sx n="100" d="100"/>
          <a:sy n="100" d="100"/>
        </p:scale>
        <p:origin x="132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635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9440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1815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649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7896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6087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5638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76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439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7841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0700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A67CB-6908-4FDE-AED7-73E5D054C02D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8403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66"/>
          <p:cNvSpPr>
            <a:spLocks noChangeArrowheads="1"/>
          </p:cNvSpPr>
          <p:nvPr/>
        </p:nvSpPr>
        <p:spPr bwMode="auto">
          <a:xfrm>
            <a:off x="3266837" y="5051240"/>
            <a:ext cx="5750561" cy="1731209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25" name="Rectangle 66"/>
          <p:cNvSpPr>
            <a:spLocks noChangeArrowheads="1"/>
          </p:cNvSpPr>
          <p:nvPr/>
        </p:nvSpPr>
        <p:spPr bwMode="auto">
          <a:xfrm>
            <a:off x="3266838" y="3247164"/>
            <a:ext cx="5750561" cy="1731209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07950" y="3706571"/>
            <a:ext cx="27869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38125" indent="-238125" eaLnBrk="1" hangingPunct="1">
              <a:spcBef>
                <a:spcPct val="5000"/>
              </a:spcBef>
              <a:buFont typeface="Wingdings" pitchFamily="2" charset="2"/>
              <a:buChar char="n"/>
              <a:defRPr/>
            </a:pPr>
            <a:r>
              <a:rPr lang="ja-JP" altLang="en-US" sz="1600" b="1" u="sng" dirty="0" smtClean="0">
                <a:latin typeface="Tahoma" pitchFamily="34" charset="0"/>
              </a:rPr>
              <a:t>駐車場に係る課題</a:t>
            </a:r>
            <a:endParaRPr lang="ja-JP" altLang="en-US" sz="1600" b="1" u="sng" dirty="0">
              <a:latin typeface="Tahoma" pitchFamily="34" charset="0"/>
            </a:endParaRPr>
          </a:p>
        </p:txBody>
      </p:sp>
      <p:sp>
        <p:nvSpPr>
          <p:cNvPr id="7" name="Rectangle 66"/>
          <p:cNvSpPr>
            <a:spLocks noChangeArrowheads="1"/>
          </p:cNvSpPr>
          <p:nvPr/>
        </p:nvSpPr>
        <p:spPr bwMode="auto">
          <a:xfrm>
            <a:off x="107950" y="3654815"/>
            <a:ext cx="3066572" cy="3127634"/>
          </a:xfrm>
          <a:prstGeom prst="rect">
            <a:avLst/>
          </a:prstGeom>
          <a:noFill/>
          <a:ln>
            <a:solidFill>
              <a:srgbClr val="0070C0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8" name="Rectangle 67"/>
          <p:cNvSpPr>
            <a:spLocks noChangeArrowheads="1"/>
          </p:cNvSpPr>
          <p:nvPr/>
        </p:nvSpPr>
        <p:spPr bwMode="auto">
          <a:xfrm>
            <a:off x="0" y="8855"/>
            <a:ext cx="9144000" cy="4361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 smtClean="0">
                <a:latin typeface="ＭＳ Ｐゴシック" panose="020B0600070205080204" pitchFamily="50" charset="-128"/>
              </a:rPr>
              <a:t>○○○○（地区名）</a:t>
            </a:r>
            <a:endParaRPr lang="ja-JP" altLang="en-US" sz="1800" b="1" dirty="0">
              <a:latin typeface="ＭＳ Ｐゴシック" panose="020B0600070205080204" pitchFamily="50" charset="-128"/>
            </a:endParaRPr>
          </a:p>
        </p:txBody>
      </p:sp>
      <p:sp>
        <p:nvSpPr>
          <p:cNvPr id="10" name="テキスト ボックス 33"/>
          <p:cNvSpPr txBox="1">
            <a:spLocks noChangeArrowheads="1"/>
          </p:cNvSpPr>
          <p:nvPr/>
        </p:nvSpPr>
        <p:spPr bwMode="auto">
          <a:xfrm>
            <a:off x="4499317" y="4050438"/>
            <a:ext cx="3214688" cy="307777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 smtClean="0">
                <a:solidFill>
                  <a:srgbClr val="FF0000"/>
                </a:solidFill>
              </a:rPr>
              <a:t>予定している</a:t>
            </a:r>
            <a:r>
              <a:rPr lang="ja-JP" altLang="en-US" sz="1400" dirty="0">
                <a:solidFill>
                  <a:srgbClr val="FF0000"/>
                </a:solidFill>
              </a:rPr>
              <a:t>取組</a:t>
            </a:r>
            <a:r>
              <a:rPr lang="ja-JP" altLang="en-US" sz="1400" dirty="0" smtClean="0">
                <a:solidFill>
                  <a:srgbClr val="FF0000"/>
                </a:solidFill>
              </a:rPr>
              <a:t>を図等を用いて説明</a:t>
            </a:r>
            <a:endParaRPr lang="en-US" altLang="ja-JP" sz="1400" dirty="0">
              <a:solidFill>
                <a:srgbClr val="FF000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07950" y="515310"/>
            <a:ext cx="8909448" cy="82562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US" altLang="ja-JP" dirty="0" smtClean="0"/>
          </a:p>
        </p:txBody>
      </p:sp>
      <p:sp>
        <p:nvSpPr>
          <p:cNvPr id="12" name="Rectangle 66"/>
          <p:cNvSpPr>
            <a:spLocks noChangeArrowheads="1"/>
          </p:cNvSpPr>
          <p:nvPr/>
        </p:nvSpPr>
        <p:spPr bwMode="auto">
          <a:xfrm>
            <a:off x="107949" y="1439970"/>
            <a:ext cx="3066572" cy="2139992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4" name="テキスト ボックス 33"/>
          <p:cNvSpPr txBox="1">
            <a:spLocks noChangeArrowheads="1"/>
          </p:cNvSpPr>
          <p:nvPr/>
        </p:nvSpPr>
        <p:spPr bwMode="auto">
          <a:xfrm>
            <a:off x="491706" y="2277189"/>
            <a:ext cx="2294626" cy="523220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 smtClean="0">
                <a:solidFill>
                  <a:srgbClr val="FF0000"/>
                </a:solidFill>
              </a:rPr>
              <a:t>対象</a:t>
            </a:r>
            <a:r>
              <a:rPr lang="ja-JP" altLang="en-US" sz="1400" dirty="0">
                <a:solidFill>
                  <a:srgbClr val="FF0000"/>
                </a:solidFill>
              </a:rPr>
              <a:t>地区</a:t>
            </a:r>
            <a:r>
              <a:rPr lang="ja-JP" altLang="en-US" sz="1400" dirty="0" smtClean="0">
                <a:solidFill>
                  <a:srgbClr val="FF0000"/>
                </a:solidFill>
              </a:rPr>
              <a:t>の位置・面積等を地図等を用いて説明</a:t>
            </a:r>
            <a:endParaRPr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3266837" y="5051240"/>
            <a:ext cx="1884978" cy="50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38125" indent="-238125" eaLnBrk="1" hangingPunct="1">
              <a:spcBef>
                <a:spcPct val="5000"/>
              </a:spcBef>
              <a:buFont typeface="Wingdings" pitchFamily="2" charset="2"/>
              <a:buChar char="n"/>
              <a:defRPr/>
            </a:pPr>
            <a:r>
              <a:rPr lang="ja-JP" altLang="en-US" sz="1600" b="1" u="sng" dirty="0">
                <a:latin typeface="Tahoma" pitchFamily="34" charset="0"/>
              </a:rPr>
              <a:t>スケジュール</a:t>
            </a:r>
          </a:p>
          <a:p>
            <a:pPr marL="238125" indent="-238125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ja-JP" altLang="en-US" sz="1200" dirty="0">
              <a:latin typeface="Tahoma" pitchFamily="34" charset="0"/>
            </a:endParaRPr>
          </a:p>
        </p:txBody>
      </p:sp>
      <p:sp>
        <p:nvSpPr>
          <p:cNvPr id="18" name="テキスト ボックス 33"/>
          <p:cNvSpPr txBox="1">
            <a:spLocks noChangeArrowheads="1"/>
          </p:cNvSpPr>
          <p:nvPr/>
        </p:nvSpPr>
        <p:spPr bwMode="auto">
          <a:xfrm>
            <a:off x="3540810" y="5628861"/>
            <a:ext cx="5202614" cy="307777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 smtClean="0">
                <a:solidFill>
                  <a:srgbClr val="FF0000"/>
                </a:solidFill>
              </a:rPr>
              <a:t>スケジュールや実施ステップを図等を用いて説明</a:t>
            </a:r>
            <a:endParaRPr lang="en-US" altLang="ja-JP" sz="1400" dirty="0" smtClean="0">
              <a:solidFill>
                <a:srgbClr val="FF0000"/>
              </a:solidFill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866113" y="20946"/>
            <a:ext cx="1257359" cy="409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/>
              <a:t>応募書</a:t>
            </a:r>
            <a:r>
              <a:rPr kumimoji="1" lang="en-US" altLang="ja-JP" sz="1200" dirty="0" smtClean="0"/>
              <a:t>【</a:t>
            </a:r>
            <a:r>
              <a:rPr kumimoji="1" lang="ja-JP" altLang="en-US" sz="1200" dirty="0" smtClean="0"/>
              <a:t>概要</a:t>
            </a:r>
            <a:r>
              <a:rPr kumimoji="1" lang="en-US" altLang="ja-JP" sz="1200" dirty="0" smtClean="0"/>
              <a:t>】</a:t>
            </a:r>
          </a:p>
          <a:p>
            <a:pPr algn="ctr"/>
            <a:r>
              <a:rPr kumimoji="1" lang="ja-JP" altLang="en-US" sz="1200" dirty="0" smtClean="0"/>
              <a:t>推奨</a:t>
            </a:r>
            <a:r>
              <a:rPr kumimoji="1" lang="ja-JP" altLang="en-US" sz="1200" dirty="0"/>
              <a:t>様式</a:t>
            </a:r>
          </a:p>
        </p:txBody>
      </p:sp>
      <p:sp>
        <p:nvSpPr>
          <p:cNvPr id="21" name="Rectangle 66"/>
          <p:cNvSpPr>
            <a:spLocks noChangeArrowheads="1"/>
          </p:cNvSpPr>
          <p:nvPr/>
        </p:nvSpPr>
        <p:spPr bwMode="auto">
          <a:xfrm>
            <a:off x="3266838" y="1439970"/>
            <a:ext cx="5750561" cy="1731209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3" name="正方形/長方形 2"/>
          <p:cNvSpPr/>
          <p:nvPr/>
        </p:nvSpPr>
        <p:spPr>
          <a:xfrm>
            <a:off x="3266837" y="1486389"/>
            <a:ext cx="247696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38125" indent="-238125">
              <a:spcBef>
                <a:spcPct val="5000"/>
              </a:spcBef>
              <a:buFont typeface="Wingdings" pitchFamily="2" charset="2"/>
              <a:buChar char="n"/>
              <a:defRPr/>
            </a:pPr>
            <a:r>
              <a:rPr lang="ja-JP" altLang="en-US" sz="1600" b="1" u="sng" dirty="0" smtClean="0">
                <a:latin typeface="Tahoma" pitchFamily="34" charset="0"/>
              </a:rPr>
              <a:t>都市計画・行政計画等</a:t>
            </a:r>
            <a:endParaRPr lang="ja-JP" altLang="en-US" sz="1600" b="1" u="sng" dirty="0">
              <a:latin typeface="Tahoma" pitchFamily="34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266837" y="3285998"/>
            <a:ext cx="206659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38125" indent="-238125">
              <a:spcBef>
                <a:spcPct val="5000"/>
              </a:spcBef>
              <a:buFont typeface="Wingdings" pitchFamily="2" charset="2"/>
              <a:buChar char="n"/>
              <a:defRPr/>
            </a:pPr>
            <a:r>
              <a:rPr lang="ja-JP" altLang="en-US" sz="1600" b="1" u="sng" dirty="0" smtClean="0">
                <a:latin typeface="Tahoma" pitchFamily="34" charset="0"/>
              </a:rPr>
              <a:t>課題解決の方向性</a:t>
            </a:r>
            <a:endParaRPr lang="en-US" altLang="ja-JP" sz="1600" b="1" u="sng" dirty="0" smtClean="0">
              <a:latin typeface="Tahoma" pitchFamily="34" charset="0"/>
            </a:endParaRPr>
          </a:p>
        </p:txBody>
      </p:sp>
      <p:sp>
        <p:nvSpPr>
          <p:cNvPr id="27" name="テキスト ボックス 33"/>
          <p:cNvSpPr txBox="1">
            <a:spLocks noChangeArrowheads="1"/>
          </p:cNvSpPr>
          <p:nvPr/>
        </p:nvSpPr>
        <p:spPr bwMode="auto">
          <a:xfrm>
            <a:off x="4499317" y="2253093"/>
            <a:ext cx="3214688" cy="307777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 smtClean="0">
                <a:solidFill>
                  <a:srgbClr val="FF0000"/>
                </a:solidFill>
              </a:rPr>
              <a:t>まちづくりの目標等を説明</a:t>
            </a:r>
            <a:endParaRPr lang="en-US" altLang="ja-JP" sz="1400" dirty="0">
              <a:solidFill>
                <a:srgbClr val="FF0000"/>
              </a:solidFill>
            </a:endParaRPr>
          </a:p>
        </p:txBody>
      </p:sp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107945" y="1474365"/>
            <a:ext cx="27869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38125" indent="-238125" eaLnBrk="1" hangingPunct="1">
              <a:spcBef>
                <a:spcPct val="5000"/>
              </a:spcBef>
              <a:buFont typeface="Wingdings" pitchFamily="2" charset="2"/>
              <a:buChar char="n"/>
              <a:defRPr/>
            </a:pPr>
            <a:r>
              <a:rPr lang="ja-JP" altLang="en-US" sz="1600" b="1" u="sng" dirty="0" smtClean="0">
                <a:latin typeface="Tahoma" pitchFamily="34" charset="0"/>
              </a:rPr>
              <a:t>区域図</a:t>
            </a:r>
            <a:endParaRPr lang="ja-JP" altLang="en-US" sz="1600" b="1" u="sng" dirty="0">
              <a:latin typeface="Tahoma" pitchFamily="34" charset="0"/>
            </a:endParaRPr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107940" y="525535"/>
            <a:ext cx="27869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38125" indent="-238125" eaLnBrk="1" hangingPunct="1">
              <a:spcBef>
                <a:spcPct val="5000"/>
              </a:spcBef>
              <a:buFont typeface="Wingdings" pitchFamily="2" charset="2"/>
              <a:buChar char="n"/>
              <a:defRPr/>
            </a:pPr>
            <a:r>
              <a:rPr lang="ja-JP" altLang="en-US" sz="1600" b="1" u="sng" dirty="0" smtClean="0">
                <a:latin typeface="Tahoma" pitchFamily="34" charset="0"/>
              </a:rPr>
              <a:t>地区の概要・特徴</a:t>
            </a:r>
            <a:endParaRPr lang="ja-JP" altLang="en-US" sz="1600" b="1" u="sng" dirty="0">
              <a:latin typeface="Tahoma" pitchFamily="34" charset="0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743797" y="1080255"/>
            <a:ext cx="34163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募集要項第１－２支援対象（１）（２）（３）</a:t>
            </a:r>
            <a:endParaRPr kumimoji="1" lang="ja-JP" altLang="en-US" sz="1200" dirty="0"/>
          </a:p>
        </p:txBody>
      </p:sp>
      <p:sp>
        <p:nvSpPr>
          <p:cNvPr id="22" name="テキスト ボックス 33"/>
          <p:cNvSpPr txBox="1">
            <a:spLocks noChangeArrowheads="1"/>
          </p:cNvSpPr>
          <p:nvPr/>
        </p:nvSpPr>
        <p:spPr bwMode="auto">
          <a:xfrm>
            <a:off x="6498772" y="1541793"/>
            <a:ext cx="2430466" cy="307777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 smtClean="0">
                <a:solidFill>
                  <a:srgbClr val="FF0000"/>
                </a:solidFill>
              </a:rPr>
              <a:t>該当する地区に</a:t>
            </a:r>
            <a:r>
              <a:rPr lang="ja-JP" altLang="en-US" sz="1400" dirty="0" smtClean="0">
                <a:solidFill>
                  <a:srgbClr val="FF0000"/>
                </a:solidFill>
              </a:rPr>
              <a:t>○をつける</a:t>
            </a:r>
            <a:endParaRPr lang="en-US" altLang="ja-JP" sz="1400" dirty="0">
              <a:solidFill>
                <a:srgbClr val="FF0000"/>
              </a:solidFill>
            </a:endParaRPr>
          </a:p>
        </p:txBody>
      </p:sp>
      <p:cxnSp>
        <p:nvCxnSpPr>
          <p:cNvPr id="9" name="直線矢印コネクタ 8"/>
          <p:cNvCxnSpPr/>
          <p:nvPr/>
        </p:nvCxnSpPr>
        <p:spPr>
          <a:xfrm flipV="1">
            <a:off x="7451957" y="1321694"/>
            <a:ext cx="0" cy="21819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5140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94</Words>
  <Application>Microsoft Office PowerPoint</Application>
  <PresentationFormat>画面に合わせる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ＭＳ Ｐゴシック</vt:lpstr>
      <vt:lpstr>游ゴシック</vt:lpstr>
      <vt:lpstr>游ゴシック Light</vt:lpstr>
      <vt:lpstr>Arial</vt:lpstr>
      <vt:lpstr>Calibri</vt:lpstr>
      <vt:lpstr>Calibri Light</vt:lpstr>
      <vt:lpstr>Tahoma</vt:lpstr>
      <vt:lpstr>Wingdings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東京都</cp:lastModifiedBy>
  <cp:revision>24</cp:revision>
  <dcterms:created xsi:type="dcterms:W3CDTF">2019-12-02T02:47:38Z</dcterms:created>
  <dcterms:modified xsi:type="dcterms:W3CDTF">2022-04-05T02:35:18Z</dcterms:modified>
</cp:coreProperties>
</file>