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8" r:id="rId1"/>
  </p:sldMasterIdLst>
  <p:notesMasterIdLst>
    <p:notesMasterId r:id="rId3"/>
  </p:notesMasterIdLst>
  <p:sldIdLst>
    <p:sldId id="260" r:id="rId2"/>
  </p:sldIdLst>
  <p:sldSz cx="10691813" cy="15119350"/>
  <p:notesSz cx="9866313" cy="142954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6666FF"/>
    <a:srgbClr val="333399"/>
    <a:srgbClr val="CC99FF"/>
    <a:srgbClr val="9999FF"/>
    <a:srgbClr val="FF99FF"/>
    <a:srgbClr val="CCCCFF"/>
    <a:srgbClr val="507596"/>
    <a:srgbClr val="99CCFF"/>
    <a:srgbClr val="E1E1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695" autoAdjust="0"/>
    <p:restoredTop sz="94903" autoAdjust="0"/>
  </p:normalViewPr>
  <p:slideViewPr>
    <p:cSldViewPr snapToGrid="0">
      <p:cViewPr>
        <p:scale>
          <a:sx n="95" d="100"/>
          <a:sy n="95" d="100"/>
        </p:scale>
        <p:origin x="1085"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4275096" cy="716941"/>
          </a:xfrm>
          <a:prstGeom prst="rect">
            <a:avLst/>
          </a:prstGeom>
        </p:spPr>
        <p:txBody>
          <a:bodyPr vert="horz" lIns="131920" tIns="65960" rIns="131920" bIns="65960" rtlCol="0"/>
          <a:lstStyle>
            <a:lvl1pPr algn="l">
              <a:defRPr sz="1700"/>
            </a:lvl1pPr>
          </a:lstStyle>
          <a:p>
            <a:endParaRPr kumimoji="1" lang="ja-JP" altLang="en-US"/>
          </a:p>
        </p:txBody>
      </p:sp>
      <p:sp>
        <p:nvSpPr>
          <p:cNvPr id="3" name="日付プレースホルダー 2"/>
          <p:cNvSpPr>
            <a:spLocks noGrp="1"/>
          </p:cNvSpPr>
          <p:nvPr>
            <p:ph type="dt" idx="1"/>
          </p:nvPr>
        </p:nvSpPr>
        <p:spPr>
          <a:xfrm>
            <a:off x="5588918" y="1"/>
            <a:ext cx="4275096" cy="716941"/>
          </a:xfrm>
          <a:prstGeom prst="rect">
            <a:avLst/>
          </a:prstGeom>
        </p:spPr>
        <p:txBody>
          <a:bodyPr vert="horz" lIns="131920" tIns="65960" rIns="131920" bIns="65960" rtlCol="0"/>
          <a:lstStyle>
            <a:lvl1pPr algn="r">
              <a:defRPr sz="1700"/>
            </a:lvl1pPr>
          </a:lstStyle>
          <a:p>
            <a:fld id="{3FD1B092-B57E-4CB1-9ECE-A474FF9CE509}" type="datetimeFigureOut">
              <a:rPr kumimoji="1" lang="ja-JP" altLang="en-US" smtClean="0"/>
              <a:t>2021/1/15</a:t>
            </a:fld>
            <a:endParaRPr kumimoji="1" lang="ja-JP" altLang="en-US"/>
          </a:p>
        </p:txBody>
      </p:sp>
      <p:sp>
        <p:nvSpPr>
          <p:cNvPr id="4" name="スライド イメージ プレースホルダー 3"/>
          <p:cNvSpPr>
            <a:spLocks noGrp="1" noRot="1" noChangeAspect="1"/>
          </p:cNvSpPr>
          <p:nvPr>
            <p:ph type="sldImg" idx="2"/>
          </p:nvPr>
        </p:nvSpPr>
        <p:spPr>
          <a:xfrm>
            <a:off x="3227388" y="1787525"/>
            <a:ext cx="3411537" cy="4824413"/>
          </a:xfrm>
          <a:prstGeom prst="rect">
            <a:avLst/>
          </a:prstGeom>
          <a:noFill/>
          <a:ln w="12700">
            <a:solidFill>
              <a:prstClr val="black"/>
            </a:solidFill>
          </a:ln>
        </p:spPr>
        <p:txBody>
          <a:bodyPr vert="horz" lIns="131920" tIns="65960" rIns="131920" bIns="65960" rtlCol="0" anchor="ctr"/>
          <a:lstStyle/>
          <a:p>
            <a:endParaRPr lang="ja-JP" altLang="en-US"/>
          </a:p>
        </p:txBody>
      </p:sp>
      <p:sp>
        <p:nvSpPr>
          <p:cNvPr id="5" name="ノート プレースホルダー 4"/>
          <p:cNvSpPr>
            <a:spLocks noGrp="1"/>
          </p:cNvSpPr>
          <p:nvPr>
            <p:ph type="body" sz="quarter" idx="3"/>
          </p:nvPr>
        </p:nvSpPr>
        <p:spPr>
          <a:xfrm>
            <a:off x="987093" y="6879438"/>
            <a:ext cx="7892130" cy="5628214"/>
          </a:xfrm>
          <a:prstGeom prst="rect">
            <a:avLst/>
          </a:prstGeom>
        </p:spPr>
        <p:txBody>
          <a:bodyPr vert="horz" lIns="131920" tIns="65960" rIns="131920" bIns="6596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13578498"/>
            <a:ext cx="4275096" cy="716941"/>
          </a:xfrm>
          <a:prstGeom prst="rect">
            <a:avLst/>
          </a:prstGeom>
        </p:spPr>
        <p:txBody>
          <a:bodyPr vert="horz" lIns="131920" tIns="65960" rIns="131920" bIns="65960" rtlCol="0" anchor="b"/>
          <a:lstStyle>
            <a:lvl1pPr algn="l">
              <a:defRPr sz="1700"/>
            </a:lvl1pPr>
          </a:lstStyle>
          <a:p>
            <a:endParaRPr kumimoji="1" lang="ja-JP" altLang="en-US"/>
          </a:p>
        </p:txBody>
      </p:sp>
      <p:sp>
        <p:nvSpPr>
          <p:cNvPr id="7" name="スライド番号プレースホルダー 6"/>
          <p:cNvSpPr>
            <a:spLocks noGrp="1"/>
          </p:cNvSpPr>
          <p:nvPr>
            <p:ph type="sldNum" sz="quarter" idx="5"/>
          </p:nvPr>
        </p:nvSpPr>
        <p:spPr>
          <a:xfrm>
            <a:off x="5588918" y="13578498"/>
            <a:ext cx="4275096" cy="716941"/>
          </a:xfrm>
          <a:prstGeom prst="rect">
            <a:avLst/>
          </a:prstGeom>
        </p:spPr>
        <p:txBody>
          <a:bodyPr vert="horz" lIns="131920" tIns="65960" rIns="131920" bIns="65960" rtlCol="0" anchor="b"/>
          <a:lstStyle>
            <a:lvl1pPr algn="r">
              <a:defRPr sz="1700"/>
            </a:lvl1pPr>
          </a:lstStyle>
          <a:p>
            <a:fld id="{80266572-5F00-4788-B00B-DD47BBFD0F74}" type="slidenum">
              <a:rPr kumimoji="1" lang="ja-JP" altLang="en-US" smtClean="0"/>
              <a:t>‹#›</a:t>
            </a:fld>
            <a:endParaRPr kumimoji="1" lang="ja-JP" altLang="en-US"/>
          </a:p>
        </p:txBody>
      </p:sp>
    </p:spTree>
    <p:extLst>
      <p:ext uri="{BB962C8B-B14F-4D97-AF65-F5344CB8AC3E}">
        <p14:creationId xmlns:p14="http://schemas.microsoft.com/office/powerpoint/2010/main" val="235793994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0266572-5F00-4788-B00B-DD47BBFD0F74}" type="slidenum">
              <a:rPr kumimoji="1" lang="ja-JP" altLang="en-US" smtClean="0"/>
              <a:t>1</a:t>
            </a:fld>
            <a:endParaRPr kumimoji="1" lang="ja-JP" altLang="en-US"/>
          </a:p>
        </p:txBody>
      </p:sp>
    </p:spTree>
    <p:extLst>
      <p:ext uri="{BB962C8B-B14F-4D97-AF65-F5344CB8AC3E}">
        <p14:creationId xmlns:p14="http://schemas.microsoft.com/office/powerpoint/2010/main" val="27776842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01886" y="2474395"/>
            <a:ext cx="9088041" cy="5263774"/>
          </a:xfrm>
        </p:spPr>
        <p:txBody>
          <a:bodyPr anchor="b"/>
          <a:lstStyle>
            <a:lvl1pPr algn="ctr">
              <a:defRPr sz="7016"/>
            </a:lvl1pPr>
          </a:lstStyle>
          <a:p>
            <a:r>
              <a:rPr lang="ja-JP" altLang="en-US"/>
              <a:t>マスター タイトルの書式設定</a:t>
            </a:r>
            <a:endParaRPr lang="en-US" dirty="0"/>
          </a:p>
        </p:txBody>
      </p:sp>
      <p:sp>
        <p:nvSpPr>
          <p:cNvPr id="3" name="Subtitle 2"/>
          <p:cNvSpPr>
            <a:spLocks noGrp="1"/>
          </p:cNvSpPr>
          <p:nvPr>
            <p:ph type="subTitle" idx="1"/>
          </p:nvPr>
        </p:nvSpPr>
        <p:spPr>
          <a:xfrm>
            <a:off x="1336477" y="7941160"/>
            <a:ext cx="8018860" cy="3650342"/>
          </a:xfrm>
        </p:spPr>
        <p:txBody>
          <a:bodyPr/>
          <a:lstStyle>
            <a:lvl1pPr marL="0" indent="0" algn="ctr">
              <a:buNone/>
              <a:defRPr sz="2806"/>
            </a:lvl1pPr>
            <a:lvl2pPr marL="534604" indent="0" algn="ctr">
              <a:buNone/>
              <a:defRPr sz="2339"/>
            </a:lvl2pPr>
            <a:lvl3pPr marL="1069208" indent="0" algn="ctr">
              <a:buNone/>
              <a:defRPr sz="2105"/>
            </a:lvl3pPr>
            <a:lvl4pPr marL="1603812" indent="0" algn="ctr">
              <a:buNone/>
              <a:defRPr sz="1871"/>
            </a:lvl4pPr>
            <a:lvl5pPr marL="2138416" indent="0" algn="ctr">
              <a:buNone/>
              <a:defRPr sz="1871"/>
            </a:lvl5pPr>
            <a:lvl6pPr marL="2673020" indent="0" algn="ctr">
              <a:buNone/>
              <a:defRPr sz="1871"/>
            </a:lvl6pPr>
            <a:lvl7pPr marL="3207624" indent="0" algn="ctr">
              <a:buNone/>
              <a:defRPr sz="1871"/>
            </a:lvl7pPr>
            <a:lvl8pPr marL="3742228" indent="0" algn="ctr">
              <a:buNone/>
              <a:defRPr sz="1871"/>
            </a:lvl8pPr>
            <a:lvl9pPr marL="4276832" indent="0" algn="ctr">
              <a:buNone/>
              <a:defRPr sz="1871"/>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C61EDFA-0099-4766-BDFD-26D8C0FFEF0F}" type="datetimeFigureOut">
              <a:rPr kumimoji="1" lang="ja-JP" altLang="en-US" smtClean="0"/>
              <a:t>2021/1/15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F7E482F-968D-42B4-8ADC-1ABB2906CA0D}" type="slidenum">
              <a:rPr kumimoji="1" lang="ja-JP" altLang="en-US" smtClean="0"/>
              <a:t>‹#›</a:t>
            </a:fld>
            <a:endParaRPr kumimoji="1" lang="ja-JP" altLang="en-US"/>
          </a:p>
        </p:txBody>
      </p:sp>
    </p:spTree>
    <p:extLst>
      <p:ext uri="{BB962C8B-B14F-4D97-AF65-F5344CB8AC3E}">
        <p14:creationId xmlns:p14="http://schemas.microsoft.com/office/powerpoint/2010/main" val="39040940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C61EDFA-0099-4766-BDFD-26D8C0FFEF0F}" type="datetimeFigureOut">
              <a:rPr kumimoji="1" lang="ja-JP" altLang="en-US" smtClean="0"/>
              <a:t>2021/1/15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F7E482F-968D-42B4-8ADC-1ABB2906CA0D}" type="slidenum">
              <a:rPr kumimoji="1" lang="ja-JP" altLang="en-US" smtClean="0"/>
              <a:t>‹#›</a:t>
            </a:fld>
            <a:endParaRPr kumimoji="1" lang="ja-JP" altLang="en-US"/>
          </a:p>
        </p:txBody>
      </p:sp>
    </p:spTree>
    <p:extLst>
      <p:ext uri="{BB962C8B-B14F-4D97-AF65-F5344CB8AC3E}">
        <p14:creationId xmlns:p14="http://schemas.microsoft.com/office/powerpoint/2010/main" val="3175422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804966"/>
            <a:ext cx="2305422" cy="1281295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35063" y="804966"/>
            <a:ext cx="6782619" cy="128129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C61EDFA-0099-4766-BDFD-26D8C0FFEF0F}" type="datetimeFigureOut">
              <a:rPr kumimoji="1" lang="ja-JP" altLang="en-US" smtClean="0"/>
              <a:t>2021/1/15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F7E482F-968D-42B4-8ADC-1ABB2906CA0D}" type="slidenum">
              <a:rPr kumimoji="1" lang="ja-JP" altLang="en-US" smtClean="0"/>
              <a:t>‹#›</a:t>
            </a:fld>
            <a:endParaRPr kumimoji="1" lang="ja-JP" altLang="en-US"/>
          </a:p>
        </p:txBody>
      </p:sp>
    </p:spTree>
    <p:extLst>
      <p:ext uri="{BB962C8B-B14F-4D97-AF65-F5344CB8AC3E}">
        <p14:creationId xmlns:p14="http://schemas.microsoft.com/office/powerpoint/2010/main" val="138999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C61EDFA-0099-4766-BDFD-26D8C0FFEF0F}" type="datetimeFigureOut">
              <a:rPr kumimoji="1" lang="ja-JP" altLang="en-US" smtClean="0"/>
              <a:t>2021/1/15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F7E482F-968D-42B4-8ADC-1ABB2906CA0D}" type="slidenum">
              <a:rPr kumimoji="1" lang="ja-JP" altLang="en-US" smtClean="0"/>
              <a:t>‹#›</a:t>
            </a:fld>
            <a:endParaRPr kumimoji="1" lang="ja-JP" altLang="en-US"/>
          </a:p>
        </p:txBody>
      </p:sp>
    </p:spTree>
    <p:extLst>
      <p:ext uri="{BB962C8B-B14F-4D97-AF65-F5344CB8AC3E}">
        <p14:creationId xmlns:p14="http://schemas.microsoft.com/office/powerpoint/2010/main" val="15598722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9494" y="3769342"/>
            <a:ext cx="9221689" cy="6289229"/>
          </a:xfrm>
        </p:spPr>
        <p:txBody>
          <a:bodyPr anchor="b"/>
          <a:lstStyle>
            <a:lvl1pPr>
              <a:defRPr sz="7016"/>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29494" y="10118069"/>
            <a:ext cx="9221689" cy="3307357"/>
          </a:xfrm>
        </p:spPr>
        <p:txBody>
          <a:bodyPr/>
          <a:lstStyle>
            <a:lvl1pPr marL="0" indent="0">
              <a:buNone/>
              <a:defRPr sz="2806">
                <a:solidFill>
                  <a:schemeClr val="tx1"/>
                </a:solidFill>
              </a:defRPr>
            </a:lvl1pPr>
            <a:lvl2pPr marL="534604" indent="0">
              <a:buNone/>
              <a:defRPr sz="2339">
                <a:solidFill>
                  <a:schemeClr val="tx1">
                    <a:tint val="75000"/>
                  </a:schemeClr>
                </a:solidFill>
              </a:defRPr>
            </a:lvl2pPr>
            <a:lvl3pPr marL="1069208" indent="0">
              <a:buNone/>
              <a:defRPr sz="2105">
                <a:solidFill>
                  <a:schemeClr val="tx1">
                    <a:tint val="75000"/>
                  </a:schemeClr>
                </a:solidFill>
              </a:defRPr>
            </a:lvl3pPr>
            <a:lvl4pPr marL="1603812" indent="0">
              <a:buNone/>
              <a:defRPr sz="1871">
                <a:solidFill>
                  <a:schemeClr val="tx1">
                    <a:tint val="75000"/>
                  </a:schemeClr>
                </a:solidFill>
              </a:defRPr>
            </a:lvl4pPr>
            <a:lvl5pPr marL="2138416" indent="0">
              <a:buNone/>
              <a:defRPr sz="1871">
                <a:solidFill>
                  <a:schemeClr val="tx1">
                    <a:tint val="75000"/>
                  </a:schemeClr>
                </a:solidFill>
              </a:defRPr>
            </a:lvl5pPr>
            <a:lvl6pPr marL="2673020" indent="0">
              <a:buNone/>
              <a:defRPr sz="1871">
                <a:solidFill>
                  <a:schemeClr val="tx1">
                    <a:tint val="75000"/>
                  </a:schemeClr>
                </a:solidFill>
              </a:defRPr>
            </a:lvl6pPr>
            <a:lvl7pPr marL="3207624" indent="0">
              <a:buNone/>
              <a:defRPr sz="1871">
                <a:solidFill>
                  <a:schemeClr val="tx1">
                    <a:tint val="75000"/>
                  </a:schemeClr>
                </a:solidFill>
              </a:defRPr>
            </a:lvl7pPr>
            <a:lvl8pPr marL="3742228" indent="0">
              <a:buNone/>
              <a:defRPr sz="1871">
                <a:solidFill>
                  <a:schemeClr val="tx1">
                    <a:tint val="75000"/>
                  </a:schemeClr>
                </a:solidFill>
              </a:defRPr>
            </a:lvl8pPr>
            <a:lvl9pPr marL="4276832" indent="0">
              <a:buNone/>
              <a:defRPr sz="1871">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C61EDFA-0099-4766-BDFD-26D8C0FFEF0F}" type="datetimeFigureOut">
              <a:rPr kumimoji="1" lang="ja-JP" altLang="en-US" smtClean="0"/>
              <a:t>2021/1/15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F7E482F-968D-42B4-8ADC-1ABB2906CA0D}" type="slidenum">
              <a:rPr kumimoji="1" lang="ja-JP" altLang="en-US" smtClean="0"/>
              <a:t>‹#›</a:t>
            </a:fld>
            <a:endParaRPr kumimoji="1" lang="ja-JP" altLang="en-US"/>
          </a:p>
        </p:txBody>
      </p:sp>
    </p:spTree>
    <p:extLst>
      <p:ext uri="{BB962C8B-B14F-4D97-AF65-F5344CB8AC3E}">
        <p14:creationId xmlns:p14="http://schemas.microsoft.com/office/powerpoint/2010/main" val="23421076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35062" y="4024827"/>
            <a:ext cx="4544021" cy="959308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412730" y="4024827"/>
            <a:ext cx="4544021" cy="959308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C61EDFA-0099-4766-BDFD-26D8C0FFEF0F}" type="datetimeFigureOut">
              <a:rPr kumimoji="1" lang="ja-JP" altLang="en-US" smtClean="0"/>
              <a:t>2021/1/15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F7E482F-968D-42B4-8ADC-1ABB2906CA0D}" type="slidenum">
              <a:rPr kumimoji="1" lang="ja-JP" altLang="en-US" smtClean="0"/>
              <a:t>‹#›</a:t>
            </a:fld>
            <a:endParaRPr kumimoji="1" lang="ja-JP" altLang="en-US"/>
          </a:p>
        </p:txBody>
      </p:sp>
    </p:spTree>
    <p:extLst>
      <p:ext uri="{BB962C8B-B14F-4D97-AF65-F5344CB8AC3E}">
        <p14:creationId xmlns:p14="http://schemas.microsoft.com/office/powerpoint/2010/main" val="3443437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36455" y="804969"/>
            <a:ext cx="9221689" cy="2922375"/>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6456" y="3706342"/>
            <a:ext cx="4523137"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ja-JP" altLang="en-US"/>
              <a:t>マスター テキストの書式設定</a:t>
            </a:r>
          </a:p>
        </p:txBody>
      </p:sp>
      <p:sp>
        <p:nvSpPr>
          <p:cNvPr id="4" name="Content Placeholder 3"/>
          <p:cNvSpPr>
            <a:spLocks noGrp="1"/>
          </p:cNvSpPr>
          <p:nvPr>
            <p:ph sz="half" idx="2"/>
          </p:nvPr>
        </p:nvSpPr>
        <p:spPr>
          <a:xfrm>
            <a:off x="736456" y="5522763"/>
            <a:ext cx="4523137" cy="81231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412731" y="3706342"/>
            <a:ext cx="4545413"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ja-JP" altLang="en-US"/>
              <a:t>マスター テキストの書式設定</a:t>
            </a:r>
          </a:p>
        </p:txBody>
      </p:sp>
      <p:sp>
        <p:nvSpPr>
          <p:cNvPr id="6" name="Content Placeholder 5"/>
          <p:cNvSpPr>
            <a:spLocks noGrp="1"/>
          </p:cNvSpPr>
          <p:nvPr>
            <p:ph sz="quarter" idx="4"/>
          </p:nvPr>
        </p:nvSpPr>
        <p:spPr>
          <a:xfrm>
            <a:off x="5412731" y="5522763"/>
            <a:ext cx="4545413" cy="81231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C61EDFA-0099-4766-BDFD-26D8C0FFEF0F}" type="datetimeFigureOut">
              <a:rPr kumimoji="1" lang="ja-JP" altLang="en-US" smtClean="0"/>
              <a:t>2021/1/15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F7E482F-968D-42B4-8ADC-1ABB2906CA0D}" type="slidenum">
              <a:rPr kumimoji="1" lang="ja-JP" altLang="en-US" smtClean="0"/>
              <a:t>‹#›</a:t>
            </a:fld>
            <a:endParaRPr kumimoji="1" lang="ja-JP" altLang="en-US"/>
          </a:p>
        </p:txBody>
      </p:sp>
    </p:spTree>
    <p:extLst>
      <p:ext uri="{BB962C8B-B14F-4D97-AF65-F5344CB8AC3E}">
        <p14:creationId xmlns:p14="http://schemas.microsoft.com/office/powerpoint/2010/main" val="33957900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C61EDFA-0099-4766-BDFD-26D8C0FFEF0F}" type="datetimeFigureOut">
              <a:rPr kumimoji="1" lang="ja-JP" altLang="en-US" smtClean="0"/>
              <a:t>2021/1/15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F7E482F-968D-42B4-8ADC-1ABB2906CA0D}" type="slidenum">
              <a:rPr kumimoji="1" lang="ja-JP" altLang="en-US" smtClean="0"/>
              <a:t>‹#›</a:t>
            </a:fld>
            <a:endParaRPr kumimoji="1" lang="ja-JP" altLang="en-US"/>
          </a:p>
        </p:txBody>
      </p:sp>
    </p:spTree>
    <p:extLst>
      <p:ext uri="{BB962C8B-B14F-4D97-AF65-F5344CB8AC3E}">
        <p14:creationId xmlns:p14="http://schemas.microsoft.com/office/powerpoint/2010/main" val="2869330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61EDFA-0099-4766-BDFD-26D8C0FFEF0F}" type="datetimeFigureOut">
              <a:rPr kumimoji="1" lang="ja-JP" altLang="en-US" smtClean="0"/>
              <a:t>2021/1/15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F7E482F-968D-42B4-8ADC-1ABB2906CA0D}" type="slidenum">
              <a:rPr kumimoji="1" lang="ja-JP" altLang="en-US" smtClean="0"/>
              <a:t>‹#›</a:t>
            </a:fld>
            <a:endParaRPr kumimoji="1" lang="ja-JP" altLang="en-US"/>
          </a:p>
        </p:txBody>
      </p:sp>
    </p:spTree>
    <p:extLst>
      <p:ext uri="{BB962C8B-B14F-4D97-AF65-F5344CB8AC3E}">
        <p14:creationId xmlns:p14="http://schemas.microsoft.com/office/powerpoint/2010/main" val="2006295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ja-JP" altLang="en-US"/>
              <a:t>マスター タイトルの書式設定</a:t>
            </a:r>
            <a:endParaRPr lang="en-US" dirty="0"/>
          </a:p>
        </p:txBody>
      </p:sp>
      <p:sp>
        <p:nvSpPr>
          <p:cNvPr id="3" name="Content Placeholder 2"/>
          <p:cNvSpPr>
            <a:spLocks noGrp="1"/>
          </p:cNvSpPr>
          <p:nvPr>
            <p:ph idx="1"/>
          </p:nvPr>
        </p:nvSpPr>
        <p:spPr>
          <a:xfrm>
            <a:off x="4545413" y="2176910"/>
            <a:ext cx="5412730" cy="10744538"/>
          </a:xfrm>
        </p:spPr>
        <p:txBody>
          <a:bodyPr/>
          <a:lstStyle>
            <a:lvl1pPr>
              <a:defRPr sz="3742"/>
            </a:lvl1pPr>
            <a:lvl2pPr>
              <a:defRPr sz="3274"/>
            </a:lvl2pPr>
            <a:lvl3pPr>
              <a:defRPr sz="2806"/>
            </a:lvl3pPr>
            <a:lvl4pPr>
              <a:defRPr sz="2339"/>
            </a:lvl4pPr>
            <a:lvl5pPr>
              <a:defRPr sz="2339"/>
            </a:lvl5pPr>
            <a:lvl6pPr>
              <a:defRPr sz="2339"/>
            </a:lvl6pPr>
            <a:lvl7pPr>
              <a:defRPr sz="2339"/>
            </a:lvl7pPr>
            <a:lvl8pPr>
              <a:defRPr sz="2339"/>
            </a:lvl8pPr>
            <a:lvl9pPr>
              <a:defRPr sz="2339"/>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C61EDFA-0099-4766-BDFD-26D8C0FFEF0F}" type="datetimeFigureOut">
              <a:rPr kumimoji="1" lang="ja-JP" altLang="en-US" smtClean="0"/>
              <a:t>2021/1/15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F7E482F-968D-42B4-8ADC-1ABB2906CA0D}" type="slidenum">
              <a:rPr kumimoji="1" lang="ja-JP" altLang="en-US" smtClean="0"/>
              <a:t>‹#›</a:t>
            </a:fld>
            <a:endParaRPr kumimoji="1" lang="ja-JP" altLang="en-US"/>
          </a:p>
        </p:txBody>
      </p:sp>
    </p:spTree>
    <p:extLst>
      <p:ext uri="{BB962C8B-B14F-4D97-AF65-F5344CB8AC3E}">
        <p14:creationId xmlns:p14="http://schemas.microsoft.com/office/powerpoint/2010/main" val="2287905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45413" y="2176910"/>
            <a:ext cx="5412730" cy="10744538"/>
          </a:xfrm>
        </p:spPr>
        <p:txBody>
          <a:bodyPr anchor="t"/>
          <a:lstStyle>
            <a:lvl1pPr marL="0" indent="0">
              <a:buNone/>
              <a:defRPr sz="3742"/>
            </a:lvl1pPr>
            <a:lvl2pPr marL="534604" indent="0">
              <a:buNone/>
              <a:defRPr sz="3274"/>
            </a:lvl2pPr>
            <a:lvl3pPr marL="1069208" indent="0">
              <a:buNone/>
              <a:defRPr sz="2806"/>
            </a:lvl3pPr>
            <a:lvl4pPr marL="1603812" indent="0">
              <a:buNone/>
              <a:defRPr sz="2339"/>
            </a:lvl4pPr>
            <a:lvl5pPr marL="2138416" indent="0">
              <a:buNone/>
              <a:defRPr sz="2339"/>
            </a:lvl5pPr>
            <a:lvl6pPr marL="2673020" indent="0">
              <a:buNone/>
              <a:defRPr sz="2339"/>
            </a:lvl6pPr>
            <a:lvl7pPr marL="3207624" indent="0">
              <a:buNone/>
              <a:defRPr sz="2339"/>
            </a:lvl7pPr>
            <a:lvl8pPr marL="3742228" indent="0">
              <a:buNone/>
              <a:defRPr sz="2339"/>
            </a:lvl8pPr>
            <a:lvl9pPr marL="4276832" indent="0">
              <a:buNone/>
              <a:defRPr sz="2339"/>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C61EDFA-0099-4766-BDFD-26D8C0FFEF0F}" type="datetimeFigureOut">
              <a:rPr kumimoji="1" lang="ja-JP" altLang="en-US" smtClean="0"/>
              <a:t>2021/1/15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F7E482F-968D-42B4-8ADC-1ABB2906CA0D}" type="slidenum">
              <a:rPr kumimoji="1" lang="ja-JP" altLang="en-US" smtClean="0"/>
              <a:t>‹#›</a:t>
            </a:fld>
            <a:endParaRPr kumimoji="1" lang="ja-JP" altLang="en-US"/>
          </a:p>
        </p:txBody>
      </p:sp>
    </p:spTree>
    <p:extLst>
      <p:ext uri="{BB962C8B-B14F-4D97-AF65-F5344CB8AC3E}">
        <p14:creationId xmlns:p14="http://schemas.microsoft.com/office/powerpoint/2010/main" val="3268876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804969"/>
            <a:ext cx="9221689" cy="292237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5062" y="4024827"/>
            <a:ext cx="9221689" cy="9593089"/>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35062" y="14013401"/>
            <a:ext cx="2405658" cy="804965"/>
          </a:xfrm>
          <a:prstGeom prst="rect">
            <a:avLst/>
          </a:prstGeom>
        </p:spPr>
        <p:txBody>
          <a:bodyPr vert="horz" lIns="91440" tIns="45720" rIns="91440" bIns="45720" rtlCol="0" anchor="ctr"/>
          <a:lstStyle>
            <a:lvl1pPr algn="l">
              <a:defRPr sz="1403">
                <a:solidFill>
                  <a:schemeClr val="tx1">
                    <a:tint val="75000"/>
                  </a:schemeClr>
                </a:solidFill>
              </a:defRPr>
            </a:lvl1pPr>
          </a:lstStyle>
          <a:p>
            <a:fld id="{FC61EDFA-0099-4766-BDFD-26D8C0FFEF0F}" type="datetimeFigureOut">
              <a:rPr kumimoji="1" lang="ja-JP" altLang="en-US" smtClean="0"/>
              <a:t>2021/1/15</a:t>
            </a:fld>
            <a:endParaRPr kumimoji="1" lang="ja-JP" altLang="en-US"/>
          </a:p>
        </p:txBody>
      </p:sp>
      <p:sp>
        <p:nvSpPr>
          <p:cNvPr id="5" name="Footer Placeholder 4"/>
          <p:cNvSpPr>
            <a:spLocks noGrp="1"/>
          </p:cNvSpPr>
          <p:nvPr>
            <p:ph type="ftr" sz="quarter" idx="3"/>
          </p:nvPr>
        </p:nvSpPr>
        <p:spPr>
          <a:xfrm>
            <a:off x="3541663" y="14013401"/>
            <a:ext cx="3608487" cy="804965"/>
          </a:xfrm>
          <a:prstGeom prst="rect">
            <a:avLst/>
          </a:prstGeom>
        </p:spPr>
        <p:txBody>
          <a:bodyPr vert="horz" lIns="91440" tIns="45720" rIns="91440" bIns="45720" rtlCol="0" anchor="ctr"/>
          <a:lstStyle>
            <a:lvl1pPr algn="ctr">
              <a:defRPr sz="140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551093" y="14013401"/>
            <a:ext cx="2405658" cy="804965"/>
          </a:xfrm>
          <a:prstGeom prst="rect">
            <a:avLst/>
          </a:prstGeom>
        </p:spPr>
        <p:txBody>
          <a:bodyPr vert="horz" lIns="91440" tIns="45720" rIns="91440" bIns="45720" rtlCol="0" anchor="ctr"/>
          <a:lstStyle>
            <a:lvl1pPr algn="r">
              <a:defRPr sz="1403">
                <a:solidFill>
                  <a:schemeClr val="tx1">
                    <a:tint val="75000"/>
                  </a:schemeClr>
                </a:solidFill>
              </a:defRPr>
            </a:lvl1pPr>
          </a:lstStyle>
          <a:p>
            <a:fld id="{0F7E482F-968D-42B4-8ADC-1ABB2906CA0D}" type="slidenum">
              <a:rPr kumimoji="1" lang="ja-JP" altLang="en-US" smtClean="0"/>
              <a:t>‹#›</a:t>
            </a:fld>
            <a:endParaRPr kumimoji="1" lang="ja-JP" altLang="en-US"/>
          </a:p>
        </p:txBody>
      </p:sp>
    </p:spTree>
    <p:extLst>
      <p:ext uri="{BB962C8B-B14F-4D97-AF65-F5344CB8AC3E}">
        <p14:creationId xmlns:p14="http://schemas.microsoft.com/office/powerpoint/2010/main" val="126330408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1069208" rtl="0" eaLnBrk="1" latinLnBrk="0" hangingPunct="1">
        <a:lnSpc>
          <a:spcPct val="90000"/>
        </a:lnSpc>
        <a:spcBef>
          <a:spcPct val="0"/>
        </a:spcBef>
        <a:buNone/>
        <a:defRPr kumimoji="1" sz="5145" kern="1200">
          <a:solidFill>
            <a:schemeClr val="tx1"/>
          </a:solidFill>
          <a:latin typeface="+mj-lt"/>
          <a:ea typeface="+mj-ea"/>
          <a:cs typeface="+mj-cs"/>
        </a:defRPr>
      </a:lvl1pPr>
    </p:titleStyle>
    <p:bodyStyle>
      <a:lvl1pPr marL="267302" indent="-267302" algn="l" defTabSz="1069208" rtl="0" eaLnBrk="1" latinLnBrk="0" hangingPunct="1">
        <a:lnSpc>
          <a:spcPct val="90000"/>
        </a:lnSpc>
        <a:spcBef>
          <a:spcPts val="1169"/>
        </a:spcBef>
        <a:buFont typeface="Arial" panose="020B0604020202020204" pitchFamily="34" charset="0"/>
        <a:buChar char="•"/>
        <a:defRPr kumimoji="1" sz="3274" kern="1200">
          <a:solidFill>
            <a:schemeClr val="tx1"/>
          </a:solidFill>
          <a:latin typeface="+mn-lt"/>
          <a:ea typeface="+mn-ea"/>
          <a:cs typeface="+mn-cs"/>
        </a:defRPr>
      </a:lvl1pPr>
      <a:lvl2pPr marL="801906" indent="-267302" algn="l" defTabSz="1069208" rtl="0" eaLnBrk="1" latinLnBrk="0" hangingPunct="1">
        <a:lnSpc>
          <a:spcPct val="90000"/>
        </a:lnSpc>
        <a:spcBef>
          <a:spcPts val="585"/>
        </a:spcBef>
        <a:buFont typeface="Arial" panose="020B0604020202020204" pitchFamily="34" charset="0"/>
        <a:buChar char="•"/>
        <a:defRPr kumimoji="1" sz="2806" kern="1200">
          <a:solidFill>
            <a:schemeClr val="tx1"/>
          </a:solidFill>
          <a:latin typeface="+mn-lt"/>
          <a:ea typeface="+mn-ea"/>
          <a:cs typeface="+mn-cs"/>
        </a:defRPr>
      </a:lvl2pPr>
      <a:lvl3pPr marL="1336510" indent="-267302" algn="l" defTabSz="1069208" rtl="0" eaLnBrk="1" latinLnBrk="0" hangingPunct="1">
        <a:lnSpc>
          <a:spcPct val="90000"/>
        </a:lnSpc>
        <a:spcBef>
          <a:spcPts val="585"/>
        </a:spcBef>
        <a:buFont typeface="Arial" panose="020B0604020202020204" pitchFamily="34" charset="0"/>
        <a:buChar char="•"/>
        <a:defRPr kumimoji="1" sz="2339" kern="1200">
          <a:solidFill>
            <a:schemeClr val="tx1"/>
          </a:solidFill>
          <a:latin typeface="+mn-lt"/>
          <a:ea typeface="+mn-ea"/>
          <a:cs typeface="+mn-cs"/>
        </a:defRPr>
      </a:lvl3pPr>
      <a:lvl4pPr marL="1871114"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4pPr>
      <a:lvl5pPr marL="2405718"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5pPr>
      <a:lvl6pPr marL="2940322"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6pPr>
      <a:lvl7pPr marL="3474926"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7pPr>
      <a:lvl8pPr marL="4009530"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8pPr>
      <a:lvl9pPr marL="4544134"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9pPr>
    </p:bodyStyle>
    <p:otherStyle>
      <a:defPPr>
        <a:defRPr lang="en-US"/>
      </a:defPPr>
      <a:lvl1pPr marL="0" algn="l" defTabSz="1069208" rtl="0" eaLnBrk="1" latinLnBrk="0" hangingPunct="1">
        <a:defRPr kumimoji="1" sz="2105" kern="1200">
          <a:solidFill>
            <a:schemeClr val="tx1"/>
          </a:solidFill>
          <a:latin typeface="+mn-lt"/>
          <a:ea typeface="+mn-ea"/>
          <a:cs typeface="+mn-cs"/>
        </a:defRPr>
      </a:lvl1pPr>
      <a:lvl2pPr marL="534604" algn="l" defTabSz="1069208" rtl="0" eaLnBrk="1" latinLnBrk="0" hangingPunct="1">
        <a:defRPr kumimoji="1" sz="2105" kern="1200">
          <a:solidFill>
            <a:schemeClr val="tx1"/>
          </a:solidFill>
          <a:latin typeface="+mn-lt"/>
          <a:ea typeface="+mn-ea"/>
          <a:cs typeface="+mn-cs"/>
        </a:defRPr>
      </a:lvl2pPr>
      <a:lvl3pPr marL="1069208" algn="l" defTabSz="1069208" rtl="0" eaLnBrk="1" latinLnBrk="0" hangingPunct="1">
        <a:defRPr kumimoji="1" sz="2105" kern="1200">
          <a:solidFill>
            <a:schemeClr val="tx1"/>
          </a:solidFill>
          <a:latin typeface="+mn-lt"/>
          <a:ea typeface="+mn-ea"/>
          <a:cs typeface="+mn-cs"/>
        </a:defRPr>
      </a:lvl3pPr>
      <a:lvl4pPr marL="1603812" algn="l" defTabSz="1069208" rtl="0" eaLnBrk="1" latinLnBrk="0" hangingPunct="1">
        <a:defRPr kumimoji="1" sz="2105" kern="1200">
          <a:solidFill>
            <a:schemeClr val="tx1"/>
          </a:solidFill>
          <a:latin typeface="+mn-lt"/>
          <a:ea typeface="+mn-ea"/>
          <a:cs typeface="+mn-cs"/>
        </a:defRPr>
      </a:lvl4pPr>
      <a:lvl5pPr marL="2138416" algn="l" defTabSz="1069208" rtl="0" eaLnBrk="1" latinLnBrk="0" hangingPunct="1">
        <a:defRPr kumimoji="1" sz="2105" kern="1200">
          <a:solidFill>
            <a:schemeClr val="tx1"/>
          </a:solidFill>
          <a:latin typeface="+mn-lt"/>
          <a:ea typeface="+mn-ea"/>
          <a:cs typeface="+mn-cs"/>
        </a:defRPr>
      </a:lvl5pPr>
      <a:lvl6pPr marL="2673020" algn="l" defTabSz="1069208" rtl="0" eaLnBrk="1" latinLnBrk="0" hangingPunct="1">
        <a:defRPr kumimoji="1" sz="2105" kern="1200">
          <a:solidFill>
            <a:schemeClr val="tx1"/>
          </a:solidFill>
          <a:latin typeface="+mn-lt"/>
          <a:ea typeface="+mn-ea"/>
          <a:cs typeface="+mn-cs"/>
        </a:defRPr>
      </a:lvl6pPr>
      <a:lvl7pPr marL="3207624" algn="l" defTabSz="1069208" rtl="0" eaLnBrk="1" latinLnBrk="0" hangingPunct="1">
        <a:defRPr kumimoji="1" sz="2105" kern="1200">
          <a:solidFill>
            <a:schemeClr val="tx1"/>
          </a:solidFill>
          <a:latin typeface="+mn-lt"/>
          <a:ea typeface="+mn-ea"/>
          <a:cs typeface="+mn-cs"/>
        </a:defRPr>
      </a:lvl7pPr>
      <a:lvl8pPr marL="3742228" algn="l" defTabSz="1069208" rtl="0" eaLnBrk="1" latinLnBrk="0" hangingPunct="1">
        <a:defRPr kumimoji="1" sz="2105" kern="1200">
          <a:solidFill>
            <a:schemeClr val="tx1"/>
          </a:solidFill>
          <a:latin typeface="+mn-lt"/>
          <a:ea typeface="+mn-ea"/>
          <a:cs typeface="+mn-cs"/>
        </a:defRPr>
      </a:lvl8pPr>
      <a:lvl9pPr marL="4276832" algn="l" defTabSz="1069208" rtl="0" eaLnBrk="1" latinLnBrk="0" hangingPunct="1">
        <a:defRPr kumimoji="1" sz="210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テキスト ボックス 95">
            <a:extLst>
              <a:ext uri="{FF2B5EF4-FFF2-40B4-BE49-F238E27FC236}">
                <a16:creationId xmlns:a16="http://schemas.microsoft.com/office/drawing/2014/main" id="{FF0F409E-1CAD-4639-9F8D-5FFF59D05953}"/>
              </a:ext>
            </a:extLst>
          </p:cNvPr>
          <p:cNvSpPr txBox="1"/>
          <p:nvPr/>
        </p:nvSpPr>
        <p:spPr>
          <a:xfrm>
            <a:off x="3788818" y="8946371"/>
            <a:ext cx="3283898" cy="5944440"/>
          </a:xfrm>
          <a:prstGeom prst="rect">
            <a:avLst/>
          </a:prstGeom>
          <a:solidFill>
            <a:schemeClr val="bg1"/>
          </a:solidFill>
          <a:ln w="19050">
            <a:solidFill>
              <a:srgbClr val="6666FF"/>
            </a:solidFill>
            <a:miter lim="800000"/>
          </a:ln>
        </p:spPr>
        <p:txBody>
          <a:bodyPr wrap="square" lIns="180000" tIns="72000" rIns="72000" bIns="36000" rtlCol="0">
            <a:noAutofit/>
          </a:bodyPr>
          <a:lstStyle/>
          <a:p>
            <a:pPr>
              <a:spcAft>
                <a:spcPts val="300"/>
              </a:spcAft>
            </a:pPr>
            <a:r>
              <a:rPr kumimoji="1" lang="ja-JP" altLang="en-US" sz="1200" b="1" dirty="0">
                <a:solidFill>
                  <a:srgbClr val="6666FF"/>
                </a:solidFill>
                <a:latin typeface="+mn-ea"/>
              </a:rPr>
              <a:t>将来像２　～スマートなまち～</a:t>
            </a:r>
            <a:endParaRPr kumimoji="1" lang="en-US" altLang="ja-JP" sz="1200" b="1" dirty="0">
              <a:solidFill>
                <a:srgbClr val="6666FF"/>
              </a:solidFill>
              <a:latin typeface="+mn-ea"/>
            </a:endParaRPr>
          </a:p>
          <a:p>
            <a:pPr indent="182563"/>
            <a:r>
              <a:rPr kumimoji="1" lang="ja-JP" altLang="en-US" sz="1200" b="1" dirty="0">
                <a:solidFill>
                  <a:srgbClr val="6666FF"/>
                </a:solidFill>
                <a:latin typeface="+mn-ea"/>
              </a:rPr>
              <a:t>先端技術活用や産学公連携により、</a:t>
            </a:r>
            <a:r>
              <a:rPr kumimoji="1" lang="ja-JP" altLang="en-US" sz="1200" b="1" u="sng" dirty="0">
                <a:solidFill>
                  <a:srgbClr val="FF0000"/>
                </a:solidFill>
                <a:latin typeface="+mn-ea"/>
              </a:rPr>
              <a:t>新たな生活様式に対応した</a:t>
            </a:r>
            <a:r>
              <a:rPr kumimoji="1" lang="ja-JP" altLang="en-US" sz="1200" b="1" dirty="0">
                <a:solidFill>
                  <a:srgbClr val="6666FF"/>
                </a:solidFill>
                <a:latin typeface="+mn-ea"/>
              </a:rPr>
              <a:t>持続可能な環境が創出されるまち</a:t>
            </a:r>
            <a:endParaRPr kumimoji="1" lang="en-US" altLang="ja-JP" sz="1200" b="1" dirty="0">
              <a:solidFill>
                <a:srgbClr val="6666FF"/>
              </a:solidFill>
              <a:latin typeface="+mn-ea"/>
            </a:endParaRPr>
          </a:p>
          <a:p>
            <a:endParaRPr kumimoji="1" lang="en-US" altLang="ja-JP" sz="1200" b="1" dirty="0">
              <a:latin typeface="+mn-ea"/>
            </a:endParaRPr>
          </a:p>
          <a:p>
            <a:endParaRPr kumimoji="1" lang="en-US" altLang="ja-JP" sz="1200" b="1" dirty="0">
              <a:latin typeface="+mn-ea"/>
            </a:endParaRPr>
          </a:p>
          <a:p>
            <a:endParaRPr kumimoji="1" lang="en-US" altLang="ja-JP" sz="1200" b="1" dirty="0">
              <a:latin typeface="+mn-ea"/>
            </a:endParaRPr>
          </a:p>
          <a:p>
            <a:endParaRPr kumimoji="1" lang="en-US" altLang="ja-JP" sz="1200" b="1" dirty="0">
              <a:latin typeface="+mn-ea"/>
            </a:endParaRPr>
          </a:p>
          <a:p>
            <a:endParaRPr kumimoji="1" lang="en-US" altLang="ja-JP" sz="1200" b="1" dirty="0">
              <a:latin typeface="+mn-ea"/>
            </a:endParaRPr>
          </a:p>
          <a:p>
            <a:endParaRPr kumimoji="1" lang="en-US" altLang="ja-JP" sz="1200" b="1" dirty="0">
              <a:latin typeface="+mn-ea"/>
            </a:endParaRPr>
          </a:p>
          <a:p>
            <a:endParaRPr kumimoji="1" lang="en-US" altLang="ja-JP" sz="1200" b="1" dirty="0">
              <a:latin typeface="+mn-ea"/>
            </a:endParaRPr>
          </a:p>
          <a:p>
            <a:endParaRPr kumimoji="1" lang="en-US" altLang="ja-JP" sz="1200" b="1" dirty="0">
              <a:latin typeface="+mn-ea"/>
            </a:endParaRPr>
          </a:p>
          <a:p>
            <a:endParaRPr kumimoji="1" lang="en-US" altLang="ja-JP" sz="1200" b="1" dirty="0">
              <a:latin typeface="+mn-ea"/>
            </a:endParaRPr>
          </a:p>
          <a:p>
            <a:endParaRPr kumimoji="1" lang="ja-JP" altLang="en-US" sz="1200" b="1" dirty="0">
              <a:latin typeface="+mn-ea"/>
            </a:endParaRPr>
          </a:p>
        </p:txBody>
      </p:sp>
      <p:sp>
        <p:nvSpPr>
          <p:cNvPr id="118" name="正方形/長方形 117">
            <a:extLst>
              <a:ext uri="{FF2B5EF4-FFF2-40B4-BE49-F238E27FC236}">
                <a16:creationId xmlns:a16="http://schemas.microsoft.com/office/drawing/2014/main" id="{ABB274F6-415B-47EE-A6E0-89406D0F478B}"/>
              </a:ext>
            </a:extLst>
          </p:cNvPr>
          <p:cNvSpPr/>
          <p:nvPr/>
        </p:nvSpPr>
        <p:spPr>
          <a:xfrm>
            <a:off x="3913820" y="13374135"/>
            <a:ext cx="3100828" cy="549757"/>
          </a:xfrm>
          <a:prstGeom prst="rect">
            <a:avLst/>
          </a:prstGeom>
        </p:spPr>
        <p:txBody>
          <a:bodyPr wrap="square" lIns="36000" tIns="36000" rIns="0" bIns="36000">
            <a:spAutoFit/>
          </a:bodyPr>
          <a:lstStyle/>
          <a:p>
            <a:pPr>
              <a:spcBef>
                <a:spcPts val="1200"/>
              </a:spcBef>
            </a:pPr>
            <a:r>
              <a:rPr lang="ja-JP" altLang="en-US" sz="1050" b="1" dirty="0">
                <a:uFill>
                  <a:solidFill>
                    <a:srgbClr val="FFC000"/>
                  </a:solidFill>
                </a:uFill>
                <a:latin typeface="+mn-ea"/>
              </a:rPr>
              <a:t>　③　誰もが移動しやすいネットワークの形成</a:t>
            </a:r>
            <a:endParaRPr lang="en-US" altLang="ja-JP" sz="1050" b="1" dirty="0">
              <a:uFill>
                <a:solidFill>
                  <a:srgbClr val="FFC000"/>
                </a:solidFill>
              </a:uFill>
              <a:latin typeface="+mn-ea"/>
            </a:endParaRPr>
          </a:p>
          <a:p>
            <a:r>
              <a:rPr lang="ja-JP" altLang="en-US" sz="1050" dirty="0">
                <a:solidFill>
                  <a:srgbClr val="FF0000"/>
                </a:solidFill>
                <a:uFill>
                  <a:solidFill>
                    <a:srgbClr val="FFC000"/>
                  </a:solidFill>
                </a:uFill>
                <a:latin typeface="+mn-ea"/>
              </a:rPr>
              <a:t>　　</a:t>
            </a:r>
            <a:r>
              <a:rPr lang="ja-JP" altLang="en-US" sz="1000" u="sng" dirty="0">
                <a:solidFill>
                  <a:srgbClr val="FF0000"/>
                </a:solidFill>
                <a:uFill>
                  <a:solidFill>
                    <a:srgbClr val="FFC000"/>
                  </a:solidFill>
                </a:uFill>
                <a:latin typeface="+mn-ea"/>
              </a:rPr>
              <a:t>・自動車いす等のパーソナルモビリティの活用、　</a:t>
            </a:r>
            <a:endParaRPr lang="en-US" altLang="ja-JP" sz="1000" u="sng" dirty="0">
              <a:solidFill>
                <a:srgbClr val="FF0000"/>
              </a:solidFill>
              <a:uFill>
                <a:solidFill>
                  <a:srgbClr val="FFC000"/>
                </a:solidFill>
              </a:uFill>
              <a:latin typeface="+mn-ea"/>
            </a:endParaRPr>
          </a:p>
          <a:p>
            <a:r>
              <a:rPr lang="ja-JP" altLang="en-US" sz="1000" dirty="0">
                <a:solidFill>
                  <a:srgbClr val="FF0000"/>
                </a:solidFill>
                <a:uFill>
                  <a:solidFill>
                    <a:srgbClr val="FFC000"/>
                  </a:solidFill>
                </a:uFill>
                <a:latin typeface="+mn-ea"/>
              </a:rPr>
              <a:t>　　　</a:t>
            </a:r>
            <a:r>
              <a:rPr lang="ja-JP" altLang="en-US" sz="1000" u="sng" dirty="0">
                <a:solidFill>
                  <a:srgbClr val="FF0000"/>
                </a:solidFill>
                <a:uFill>
                  <a:solidFill>
                    <a:srgbClr val="FFC000"/>
                  </a:solidFill>
                </a:uFill>
                <a:latin typeface="+mn-ea"/>
              </a:rPr>
              <a:t>自動運転</a:t>
            </a:r>
            <a:r>
              <a:rPr lang="en-US" altLang="ja-JP" sz="1000" u="sng" dirty="0">
                <a:solidFill>
                  <a:srgbClr val="FF0000"/>
                </a:solidFill>
                <a:uFill>
                  <a:solidFill>
                    <a:srgbClr val="FFC000"/>
                  </a:solidFill>
                </a:uFill>
                <a:latin typeface="+mn-ea"/>
              </a:rPr>
              <a:t>EV</a:t>
            </a:r>
            <a:r>
              <a:rPr lang="ja-JP" altLang="en-US" sz="1000" u="sng" dirty="0">
                <a:solidFill>
                  <a:srgbClr val="FF0000"/>
                </a:solidFill>
                <a:uFill>
                  <a:solidFill>
                    <a:srgbClr val="FFC000"/>
                  </a:solidFill>
                </a:uFill>
                <a:latin typeface="+mn-ea"/>
              </a:rPr>
              <a:t>の導入、</a:t>
            </a:r>
            <a:r>
              <a:rPr lang="en-US" altLang="ja-JP" sz="1000" u="sng" dirty="0" err="1">
                <a:solidFill>
                  <a:srgbClr val="FF0000"/>
                </a:solidFill>
                <a:uFill>
                  <a:solidFill>
                    <a:srgbClr val="FFC000"/>
                  </a:solidFill>
                </a:uFill>
                <a:latin typeface="+mn-ea"/>
              </a:rPr>
              <a:t>MaaS</a:t>
            </a:r>
            <a:r>
              <a:rPr lang="ja-JP" altLang="en-US" sz="1000" u="sng" dirty="0">
                <a:solidFill>
                  <a:srgbClr val="FF0000"/>
                </a:solidFill>
                <a:uFill>
                  <a:solidFill>
                    <a:srgbClr val="FFC000"/>
                  </a:solidFill>
                </a:uFill>
                <a:latin typeface="+mn-ea"/>
              </a:rPr>
              <a:t>・</a:t>
            </a:r>
            <a:r>
              <a:rPr lang="en-US" altLang="ja-JP" sz="1000" u="sng" dirty="0">
                <a:solidFill>
                  <a:srgbClr val="FF0000"/>
                </a:solidFill>
                <a:uFill>
                  <a:solidFill>
                    <a:srgbClr val="FFC000"/>
                  </a:solidFill>
                </a:uFill>
                <a:latin typeface="+mn-ea"/>
              </a:rPr>
              <a:t>ITS</a:t>
            </a:r>
            <a:r>
              <a:rPr lang="ja-JP" altLang="en-US" sz="1000" u="sng" dirty="0">
                <a:solidFill>
                  <a:srgbClr val="FF0000"/>
                </a:solidFill>
                <a:uFill>
                  <a:solidFill>
                    <a:srgbClr val="FFC000"/>
                  </a:solidFill>
                </a:uFill>
                <a:latin typeface="+mn-ea"/>
              </a:rPr>
              <a:t>の推進</a:t>
            </a:r>
            <a:endParaRPr lang="en-US" altLang="ja-JP" sz="1000" b="1" dirty="0">
              <a:uFill>
                <a:solidFill>
                  <a:srgbClr val="FFC000"/>
                </a:solidFill>
              </a:uFill>
              <a:latin typeface="+mn-ea"/>
            </a:endParaRPr>
          </a:p>
        </p:txBody>
      </p:sp>
      <p:sp>
        <p:nvSpPr>
          <p:cNvPr id="141" name="正方形/長方形 140">
            <a:extLst>
              <a:ext uri="{FF2B5EF4-FFF2-40B4-BE49-F238E27FC236}">
                <a16:creationId xmlns:a16="http://schemas.microsoft.com/office/drawing/2014/main" id="{9C8829B6-9DB4-41E4-AF64-A30A0F7E41A9}"/>
              </a:ext>
            </a:extLst>
          </p:cNvPr>
          <p:cNvSpPr/>
          <p:nvPr/>
        </p:nvSpPr>
        <p:spPr>
          <a:xfrm>
            <a:off x="3902275" y="12478622"/>
            <a:ext cx="3077647" cy="884225"/>
          </a:xfrm>
          <a:prstGeom prst="rect">
            <a:avLst/>
          </a:prstGeom>
          <a:ln w="12700">
            <a:solidFill>
              <a:srgbClr val="6666FF"/>
            </a:solidFill>
            <a:prstDash val="dash"/>
          </a:ln>
        </p:spPr>
        <p:txBody>
          <a:bodyPr wrap="square" lIns="36000" tIns="36000" rIns="36000" bIns="36000">
            <a:noAutofit/>
          </a:bodyPr>
          <a:lstStyle/>
          <a:p>
            <a:r>
              <a:rPr lang="ja-JP" altLang="en-US" sz="1050" b="1" dirty="0">
                <a:solidFill>
                  <a:srgbClr val="333399"/>
                </a:solidFill>
                <a:latin typeface="+mn-ea"/>
              </a:rPr>
              <a:t>　駅前と住宅地の間のアクセス性の強化</a:t>
            </a:r>
            <a:r>
              <a:rPr lang="ja-JP" altLang="en-US" sz="1050" b="1" dirty="0">
                <a:solidFill>
                  <a:schemeClr val="tx1">
                    <a:lumMod val="85000"/>
                    <a:lumOff val="15000"/>
                  </a:schemeClr>
                </a:solidFill>
                <a:latin typeface="+mn-ea"/>
              </a:rPr>
              <a:t>（❶❻）</a:t>
            </a:r>
            <a:endParaRPr lang="en-US" altLang="ja-JP" sz="1050" b="1" dirty="0">
              <a:solidFill>
                <a:schemeClr val="tx1">
                  <a:lumMod val="85000"/>
                  <a:lumOff val="15000"/>
                </a:schemeClr>
              </a:solidFill>
              <a:latin typeface="+mn-ea"/>
            </a:endParaRPr>
          </a:p>
          <a:p>
            <a:pPr marL="182563"/>
            <a:r>
              <a:rPr lang="ja-JP" altLang="en-US" sz="1050" dirty="0">
                <a:latin typeface="+mn-ea"/>
              </a:rPr>
              <a:t>　駅前ではより一層の拠点性を高めるために、駅前への円滑なアクセスが確保されるよう、住宅地とのネットワーク化を進め、住み続けられる環境を確保する</a:t>
            </a:r>
          </a:p>
        </p:txBody>
      </p:sp>
      <p:sp>
        <p:nvSpPr>
          <p:cNvPr id="142" name="正方形/長方形 141">
            <a:extLst>
              <a:ext uri="{FF2B5EF4-FFF2-40B4-BE49-F238E27FC236}">
                <a16:creationId xmlns:a16="http://schemas.microsoft.com/office/drawing/2014/main" id="{0CF29F1D-C8EE-473F-BABF-516916C10FC0}"/>
              </a:ext>
            </a:extLst>
          </p:cNvPr>
          <p:cNvSpPr/>
          <p:nvPr/>
        </p:nvSpPr>
        <p:spPr>
          <a:xfrm>
            <a:off x="3902276" y="9840813"/>
            <a:ext cx="3077648" cy="1148670"/>
          </a:xfrm>
          <a:prstGeom prst="rect">
            <a:avLst/>
          </a:prstGeom>
          <a:ln w="12700">
            <a:solidFill>
              <a:srgbClr val="6666FF"/>
            </a:solidFill>
            <a:prstDash val="dash"/>
          </a:ln>
        </p:spPr>
        <p:txBody>
          <a:bodyPr wrap="square" lIns="0" tIns="72000" rIns="0" bIns="0">
            <a:noAutofit/>
          </a:bodyPr>
          <a:lstStyle/>
          <a:p>
            <a:r>
              <a:rPr lang="ja-JP" altLang="en-US" sz="1050" b="1" dirty="0">
                <a:solidFill>
                  <a:srgbClr val="333399"/>
                </a:solidFill>
                <a:latin typeface="+mn-ea"/>
              </a:rPr>
              <a:t>　先端技術活用や産学公連携の促進</a:t>
            </a:r>
            <a:r>
              <a:rPr lang="ja-JP" altLang="en-US" sz="1050" b="1" dirty="0">
                <a:solidFill>
                  <a:schemeClr val="tx1">
                    <a:lumMod val="85000"/>
                    <a:lumOff val="15000"/>
                  </a:schemeClr>
                </a:solidFill>
                <a:latin typeface="+mn-ea"/>
              </a:rPr>
              <a:t>（❻）</a:t>
            </a:r>
            <a:endParaRPr lang="en-US" altLang="ja-JP" sz="1050" b="1" dirty="0">
              <a:solidFill>
                <a:schemeClr val="tx1">
                  <a:lumMod val="85000"/>
                  <a:lumOff val="15000"/>
                </a:schemeClr>
              </a:solidFill>
              <a:latin typeface="+mn-ea"/>
            </a:endParaRPr>
          </a:p>
          <a:p>
            <a:pPr marL="182563"/>
            <a:r>
              <a:rPr lang="ja-JP" altLang="en-US" sz="1000" dirty="0">
                <a:latin typeface="+mn-ea"/>
              </a:rPr>
              <a:t>　</a:t>
            </a:r>
            <a:r>
              <a:rPr lang="ja-JP" altLang="en-US" sz="1050" dirty="0">
                <a:latin typeface="+mn-ea"/>
              </a:rPr>
              <a:t>良好な都市基盤や大学・研究所が集積する立地を生かし、先端技術活用や産学公連携の取組を進めることで、</a:t>
            </a:r>
            <a:r>
              <a:rPr lang="ja-JP" altLang="en-US" sz="1050" u="sng" dirty="0">
                <a:solidFill>
                  <a:srgbClr val="FF0000"/>
                </a:solidFill>
                <a:latin typeface="+mn-ea"/>
              </a:rPr>
              <a:t>新しい働き方への対応と</a:t>
            </a:r>
            <a:r>
              <a:rPr lang="ja-JP" altLang="en-US" sz="1050" dirty="0">
                <a:latin typeface="+mn-ea"/>
              </a:rPr>
              <a:t>地域の課題を解決するとともに、研究者・学生による起業等を促進していく</a:t>
            </a:r>
          </a:p>
        </p:txBody>
      </p:sp>
      <p:sp>
        <p:nvSpPr>
          <p:cNvPr id="158" name="正方形/長方形 157">
            <a:extLst>
              <a:ext uri="{FF2B5EF4-FFF2-40B4-BE49-F238E27FC236}">
                <a16:creationId xmlns:a16="http://schemas.microsoft.com/office/drawing/2014/main" id="{ABB274F6-415B-47EE-A6E0-89406D0F478B}"/>
              </a:ext>
            </a:extLst>
          </p:cNvPr>
          <p:cNvSpPr/>
          <p:nvPr/>
        </p:nvSpPr>
        <p:spPr>
          <a:xfrm>
            <a:off x="3892045" y="10999760"/>
            <a:ext cx="3156427" cy="872922"/>
          </a:xfrm>
          <a:prstGeom prst="rect">
            <a:avLst/>
          </a:prstGeom>
        </p:spPr>
        <p:txBody>
          <a:bodyPr wrap="square" lIns="36000" tIns="36000" rIns="0" bIns="36000">
            <a:spAutoFit/>
          </a:bodyPr>
          <a:lstStyle/>
          <a:p>
            <a:pPr marL="355600" indent="-355600">
              <a:spcBef>
                <a:spcPts val="1200"/>
              </a:spcBef>
            </a:pPr>
            <a:r>
              <a:rPr lang="ja-JP" altLang="en-US" sz="1050" b="1" dirty="0">
                <a:uFill>
                  <a:solidFill>
                    <a:srgbClr val="FFC000"/>
                  </a:solidFill>
                </a:uFill>
                <a:latin typeface="+mn-ea"/>
              </a:rPr>
              <a:t>　①　先端技術を取り入れたまちづくりの推進</a:t>
            </a:r>
            <a:r>
              <a:rPr lang="en-US" altLang="ja-JP" sz="1050" b="1" dirty="0">
                <a:uFill>
                  <a:solidFill>
                    <a:srgbClr val="FFC000"/>
                  </a:solidFill>
                </a:uFill>
                <a:latin typeface="+mn-ea"/>
              </a:rPr>
              <a:t/>
            </a:r>
            <a:br>
              <a:rPr lang="en-US" altLang="ja-JP" sz="1050" b="1" dirty="0">
                <a:uFill>
                  <a:solidFill>
                    <a:srgbClr val="FFC000"/>
                  </a:solidFill>
                </a:uFill>
                <a:latin typeface="+mn-ea"/>
              </a:rPr>
            </a:br>
            <a:r>
              <a:rPr lang="ja-JP" altLang="en-US" sz="1050" b="1" dirty="0">
                <a:uFill>
                  <a:solidFill>
                    <a:srgbClr val="FFC000"/>
                  </a:solidFill>
                </a:uFill>
                <a:latin typeface="+mn-ea"/>
              </a:rPr>
              <a:t>大学や研究所の集積を活かした産学公連携の取組の推進</a:t>
            </a:r>
            <a:endParaRPr lang="en-US" altLang="ja-JP" sz="1050" b="1" dirty="0">
              <a:uFill>
                <a:solidFill>
                  <a:srgbClr val="FFC000"/>
                </a:solidFill>
              </a:uFill>
              <a:latin typeface="+mn-ea"/>
            </a:endParaRPr>
          </a:p>
          <a:p>
            <a:pPr marL="355600" indent="-355600"/>
            <a:r>
              <a:rPr lang="ja-JP" altLang="en-US" sz="1050" b="1" dirty="0">
                <a:uFill>
                  <a:solidFill>
                    <a:srgbClr val="FFC000"/>
                  </a:solidFill>
                </a:uFill>
                <a:latin typeface="+mn-ea"/>
              </a:rPr>
              <a:t>　　</a:t>
            </a:r>
            <a:r>
              <a:rPr lang="ja-JP" altLang="en-US" sz="1000" u="sng" dirty="0">
                <a:solidFill>
                  <a:srgbClr val="FF0000"/>
                </a:solidFill>
                <a:uFill>
                  <a:solidFill>
                    <a:srgbClr val="FFC000"/>
                  </a:solidFill>
                </a:uFill>
                <a:latin typeface="+mn-ea"/>
              </a:rPr>
              <a:t>・都有地を活用し、先端技術の導入、サテライト・シェアオフィス等ビジネス環境</a:t>
            </a:r>
            <a:endParaRPr lang="en-US" altLang="ja-JP" sz="1000" u="sng" dirty="0">
              <a:solidFill>
                <a:srgbClr val="FF0000"/>
              </a:solidFill>
              <a:uFill>
                <a:solidFill>
                  <a:srgbClr val="FF7C80"/>
                </a:solidFill>
              </a:uFill>
              <a:latin typeface="+mn-ea"/>
            </a:endParaRPr>
          </a:p>
        </p:txBody>
      </p:sp>
      <p:sp>
        <p:nvSpPr>
          <p:cNvPr id="48" name="正方形/長方形 47">
            <a:extLst>
              <a:ext uri="{FF2B5EF4-FFF2-40B4-BE49-F238E27FC236}">
                <a16:creationId xmlns:a16="http://schemas.microsoft.com/office/drawing/2014/main" id="{5AFE74AC-0D71-4351-A5CD-D0D9EE375603}"/>
              </a:ext>
            </a:extLst>
          </p:cNvPr>
          <p:cNvSpPr/>
          <p:nvPr/>
        </p:nvSpPr>
        <p:spPr>
          <a:xfrm>
            <a:off x="3913820" y="11888377"/>
            <a:ext cx="3100828" cy="549757"/>
          </a:xfrm>
          <a:prstGeom prst="rect">
            <a:avLst/>
          </a:prstGeom>
        </p:spPr>
        <p:txBody>
          <a:bodyPr wrap="square" lIns="36000" tIns="36000" rIns="0" bIns="36000">
            <a:spAutoFit/>
          </a:bodyPr>
          <a:lstStyle/>
          <a:p>
            <a:pPr>
              <a:spcBef>
                <a:spcPts val="1200"/>
              </a:spcBef>
            </a:pPr>
            <a:r>
              <a:rPr lang="ja-JP" altLang="en-US" sz="1050" b="1" dirty="0">
                <a:uFill>
                  <a:solidFill>
                    <a:srgbClr val="FFC000"/>
                  </a:solidFill>
                </a:uFill>
                <a:latin typeface="+mn-ea"/>
              </a:rPr>
              <a:t>　 ②　長寿社会を実現する</a:t>
            </a:r>
            <a:r>
              <a:rPr lang="ja-JP" altLang="ja-JP" sz="1050" b="1" dirty="0">
                <a:uFill>
                  <a:solidFill>
                    <a:srgbClr val="FFC000"/>
                  </a:solidFill>
                </a:uFill>
                <a:latin typeface="+mn-ea"/>
              </a:rPr>
              <a:t>取組の促進</a:t>
            </a:r>
            <a:endParaRPr lang="en-US" altLang="ja-JP" sz="1050" b="1" dirty="0">
              <a:uFill>
                <a:solidFill>
                  <a:srgbClr val="FFC000"/>
                </a:solidFill>
              </a:uFill>
              <a:latin typeface="+mn-ea"/>
            </a:endParaRPr>
          </a:p>
          <a:p>
            <a:r>
              <a:rPr lang="ja-JP" altLang="en-US" sz="1050" dirty="0">
                <a:solidFill>
                  <a:srgbClr val="FF0000"/>
                </a:solidFill>
                <a:uFill>
                  <a:solidFill>
                    <a:srgbClr val="FFC000"/>
                  </a:solidFill>
                </a:uFill>
                <a:latin typeface="+mn-ea"/>
              </a:rPr>
              <a:t>　　</a:t>
            </a:r>
            <a:r>
              <a:rPr lang="ja-JP" altLang="en-US" sz="1000" u="sng" dirty="0">
                <a:solidFill>
                  <a:srgbClr val="FF0000"/>
                </a:solidFill>
                <a:uFill>
                  <a:solidFill>
                    <a:srgbClr val="FFC000"/>
                  </a:solidFill>
                </a:uFill>
                <a:latin typeface="+mn-ea"/>
              </a:rPr>
              <a:t>・先端技術を活用した健康で安全な暮らし</a:t>
            </a:r>
            <a:endParaRPr lang="en-US" altLang="ja-JP" sz="1000" u="sng" dirty="0">
              <a:solidFill>
                <a:srgbClr val="FF0000"/>
              </a:solidFill>
              <a:uFill>
                <a:solidFill>
                  <a:srgbClr val="FFC000"/>
                </a:solidFill>
              </a:uFill>
              <a:latin typeface="+mn-ea"/>
            </a:endParaRPr>
          </a:p>
          <a:p>
            <a:r>
              <a:rPr lang="ja-JP" altLang="en-US" sz="1000" dirty="0">
                <a:solidFill>
                  <a:srgbClr val="FF0000"/>
                </a:solidFill>
                <a:uFill>
                  <a:solidFill>
                    <a:srgbClr val="FFC000"/>
                  </a:solidFill>
                </a:uFill>
                <a:latin typeface="+mn-ea"/>
              </a:rPr>
              <a:t>　　　</a:t>
            </a:r>
            <a:r>
              <a:rPr lang="ja-JP" altLang="en-US" sz="1000" u="sng" dirty="0">
                <a:solidFill>
                  <a:srgbClr val="FF0000"/>
                </a:solidFill>
                <a:uFill>
                  <a:solidFill>
                    <a:srgbClr val="FFC000"/>
                  </a:solidFill>
                </a:uFill>
                <a:latin typeface="+mn-ea"/>
              </a:rPr>
              <a:t>（遠隔医療の導入等）</a:t>
            </a:r>
            <a:endParaRPr lang="en-US" altLang="ja-JP" sz="1000" dirty="0">
              <a:uFill>
                <a:solidFill>
                  <a:srgbClr val="FFC000"/>
                </a:solidFill>
              </a:uFill>
              <a:latin typeface="+mn-ea"/>
            </a:endParaRPr>
          </a:p>
        </p:txBody>
      </p:sp>
      <p:pic>
        <p:nvPicPr>
          <p:cNvPr id="57" name="図 56">
            <a:extLst>
              <a:ext uri="{FF2B5EF4-FFF2-40B4-BE49-F238E27FC236}">
                <a16:creationId xmlns:a16="http://schemas.microsoft.com/office/drawing/2014/main" id="{8BB4A555-9111-4DD8-A8BE-CD42977DECFD}"/>
              </a:ext>
            </a:extLst>
          </p:cNvPr>
          <p:cNvPicPr>
            <a:picLocks noChangeAspect="1"/>
          </p:cNvPicPr>
          <p:nvPr/>
        </p:nvPicPr>
        <p:blipFill rotWithShape="1">
          <a:blip r:embed="rId3"/>
          <a:srcRect l="46785" t="38081" r="8922" b="1597"/>
          <a:stretch/>
        </p:blipFill>
        <p:spPr>
          <a:xfrm>
            <a:off x="8739098" y="7281173"/>
            <a:ext cx="1705382" cy="1562388"/>
          </a:xfrm>
          <a:prstGeom prst="rect">
            <a:avLst/>
          </a:prstGeom>
        </p:spPr>
      </p:pic>
      <p:sp>
        <p:nvSpPr>
          <p:cNvPr id="61" name="吹き出し: 四角形 37">
            <a:extLst>
              <a:ext uri="{FF2B5EF4-FFF2-40B4-BE49-F238E27FC236}">
                <a16:creationId xmlns:a16="http://schemas.microsoft.com/office/drawing/2014/main" id="{AAF06825-DD42-4D06-9FF2-70DD03180BE8}"/>
              </a:ext>
            </a:extLst>
          </p:cNvPr>
          <p:cNvSpPr/>
          <p:nvPr/>
        </p:nvSpPr>
        <p:spPr>
          <a:xfrm>
            <a:off x="1453928" y="3551189"/>
            <a:ext cx="8839920" cy="461665"/>
          </a:xfrm>
          <a:prstGeom prst="wedgeRectCallout">
            <a:avLst>
              <a:gd name="adj1" fmla="val -40086"/>
              <a:gd name="adj2" fmla="val 1250"/>
            </a:avLst>
          </a:prstGeom>
          <a:noFill/>
          <a:ln w="9525">
            <a:noFill/>
            <a:prstDash val="sysDash"/>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spAutoFit/>
          </a:bodyPr>
          <a:lstStyle/>
          <a:p>
            <a:pPr marL="263525" indent="-192088">
              <a:lnSpc>
                <a:spcPts val="1200"/>
              </a:lnSpc>
              <a:spcAft>
                <a:spcPts val="600"/>
              </a:spcAft>
            </a:pPr>
            <a:r>
              <a:rPr lang="ja-JP" altLang="en-US" sz="1050" dirty="0">
                <a:solidFill>
                  <a:schemeClr val="tx1"/>
                </a:solidFill>
                <a:latin typeface="游ゴシック" panose="020B0400000000000000" pitchFamily="50" charset="-128"/>
              </a:rPr>
              <a:t>〇　良好な都市基盤や宅地の整備、大学や広域商業施設等の立地、豊かなみどりや優れた景観などにより、暮らしやすく、地区内外の人々が交流する魅力ある拠点を形成している。また、先端技術活用に向けた取組や、留学生の増加による更なる国際化等により、今後、一層特色ある拠点へと発展していく機会に恵まれている。</a:t>
            </a:r>
            <a:endParaRPr lang="en-US" altLang="ja-JP" sz="1050" dirty="0">
              <a:solidFill>
                <a:schemeClr val="tx1"/>
              </a:solidFill>
              <a:latin typeface="游ゴシック" panose="020B0400000000000000" pitchFamily="50" charset="-128"/>
            </a:endParaRPr>
          </a:p>
        </p:txBody>
      </p:sp>
      <p:sp>
        <p:nvSpPr>
          <p:cNvPr id="76" name="テキスト ボックス 75">
            <a:extLst>
              <a:ext uri="{FF2B5EF4-FFF2-40B4-BE49-F238E27FC236}">
                <a16:creationId xmlns:a16="http://schemas.microsoft.com/office/drawing/2014/main" id="{33097A31-7664-4DEC-8A90-312A601D9385}"/>
              </a:ext>
            </a:extLst>
          </p:cNvPr>
          <p:cNvSpPr txBox="1"/>
          <p:nvPr/>
        </p:nvSpPr>
        <p:spPr>
          <a:xfrm>
            <a:off x="0" y="0"/>
            <a:ext cx="5791200" cy="246221"/>
          </a:xfrm>
          <a:prstGeom prst="rect">
            <a:avLst/>
          </a:prstGeom>
          <a:noFill/>
        </p:spPr>
        <p:txBody>
          <a:bodyPr wrap="square" lIns="72000" tIns="0" rIns="72000" bIns="0" rtlCol="0">
            <a:spAutoFit/>
          </a:bodyPr>
          <a:lstStyle/>
          <a:p>
            <a:r>
              <a:rPr kumimoji="1" lang="ja-JP" altLang="en-US" sz="1600" dirty="0">
                <a:solidFill>
                  <a:schemeClr val="tx1">
                    <a:lumMod val="85000"/>
                    <a:lumOff val="15000"/>
                  </a:schemeClr>
                </a:solidFill>
                <a:latin typeface="HGPｺﾞｼｯｸE" panose="020B0900000000000000" pitchFamily="50" charset="-128"/>
                <a:ea typeface="HGPｺﾞｼｯｸE" panose="020B0900000000000000" pitchFamily="50" charset="-128"/>
              </a:rPr>
              <a:t>■南大沢駅周辺地区　まちづくりの方向性等　概要（案）</a:t>
            </a:r>
          </a:p>
        </p:txBody>
      </p:sp>
      <p:sp>
        <p:nvSpPr>
          <p:cNvPr id="78" name="テキスト ボックス 77">
            <a:extLst>
              <a:ext uri="{FF2B5EF4-FFF2-40B4-BE49-F238E27FC236}">
                <a16:creationId xmlns:a16="http://schemas.microsoft.com/office/drawing/2014/main" id="{76931423-FDEC-4359-8DA6-3F7B26D0E029}"/>
              </a:ext>
            </a:extLst>
          </p:cNvPr>
          <p:cNvSpPr txBox="1"/>
          <p:nvPr/>
        </p:nvSpPr>
        <p:spPr>
          <a:xfrm>
            <a:off x="8811463" y="-24707"/>
            <a:ext cx="863318" cy="314683"/>
          </a:xfrm>
          <a:prstGeom prst="rect">
            <a:avLst/>
          </a:prstGeom>
          <a:noFill/>
        </p:spPr>
        <p:txBody>
          <a:bodyPr wrap="square" lIns="72000" tIns="72000" rIns="72000" bIns="72000" rtlCol="0">
            <a:spAutoFit/>
          </a:bodyPr>
          <a:lstStyle/>
          <a:p>
            <a:pPr algn="r"/>
            <a:r>
              <a:rPr kumimoji="1" lang="en-US" altLang="ja-JP" sz="1100" dirty="0">
                <a:latin typeface="HGPｺﾞｼｯｸM" panose="020B0600000000000000" pitchFamily="50" charset="-128"/>
                <a:ea typeface="HGPｺﾞｼｯｸM" panose="020B0600000000000000" pitchFamily="50" charset="-128"/>
              </a:rPr>
              <a:t>2021.01.18</a:t>
            </a:r>
            <a:endParaRPr kumimoji="1" lang="ja-JP" altLang="en-US" sz="1100" dirty="0">
              <a:latin typeface="HGPｺﾞｼｯｸM" panose="020B0600000000000000" pitchFamily="50" charset="-128"/>
              <a:ea typeface="HGPｺﾞｼｯｸM" panose="020B0600000000000000" pitchFamily="50" charset="-128"/>
            </a:endParaRPr>
          </a:p>
        </p:txBody>
      </p:sp>
      <p:sp>
        <p:nvSpPr>
          <p:cNvPr id="87" name="四角形: 角を丸くする 107">
            <a:extLst>
              <a:ext uri="{FF2B5EF4-FFF2-40B4-BE49-F238E27FC236}">
                <a16:creationId xmlns:a16="http://schemas.microsoft.com/office/drawing/2014/main" id="{80B4BB99-AE63-4F3A-B55A-C2ABFB73B082}"/>
              </a:ext>
            </a:extLst>
          </p:cNvPr>
          <p:cNvSpPr/>
          <p:nvPr/>
        </p:nvSpPr>
        <p:spPr>
          <a:xfrm>
            <a:off x="121150" y="421283"/>
            <a:ext cx="10439995" cy="1190098"/>
          </a:xfrm>
          <a:prstGeom prst="roundRect">
            <a:avLst>
              <a:gd name="adj" fmla="val 7102"/>
            </a:avLst>
          </a:prstGeom>
          <a:noFill/>
          <a:ln w="31750" cap="rnd">
            <a:solidFill>
              <a:srgbClr val="333399"/>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545" dirty="0">
              <a:solidFill>
                <a:srgbClr val="FF0000"/>
              </a:solidFill>
            </a:endParaRPr>
          </a:p>
        </p:txBody>
      </p:sp>
      <p:sp>
        <p:nvSpPr>
          <p:cNvPr id="88" name="四角形: 角を丸くする 108">
            <a:extLst>
              <a:ext uri="{FF2B5EF4-FFF2-40B4-BE49-F238E27FC236}">
                <a16:creationId xmlns:a16="http://schemas.microsoft.com/office/drawing/2014/main" id="{E9A5BB96-B73F-483E-8858-C69A2D4E9408}"/>
              </a:ext>
            </a:extLst>
          </p:cNvPr>
          <p:cNvSpPr/>
          <p:nvPr/>
        </p:nvSpPr>
        <p:spPr>
          <a:xfrm>
            <a:off x="121132" y="258335"/>
            <a:ext cx="3492000" cy="288000"/>
          </a:xfrm>
          <a:prstGeom prst="roundRect">
            <a:avLst>
              <a:gd name="adj" fmla="val 50000"/>
            </a:avLst>
          </a:prstGeom>
          <a:solidFill>
            <a:srgbClr val="CC99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52000" tIns="36000" rIns="108000" bIns="36000" numCol="1" spcCol="0" rtlCol="0" fromWordArt="0" anchor="ctr" anchorCtr="0" forceAA="0" compatLnSpc="1">
            <a:prstTxWarp prst="textNoShape">
              <a:avLst/>
            </a:prstTxWarp>
            <a:noAutofit/>
          </a:bodyPr>
          <a:lstStyle/>
          <a:p>
            <a:r>
              <a:rPr kumimoji="1" lang="ja-JP" altLang="en-US" sz="1400" b="1">
                <a:solidFill>
                  <a:schemeClr val="tx1">
                    <a:lumMod val="85000"/>
                    <a:lumOff val="15000"/>
                  </a:schemeClr>
                </a:solidFill>
                <a:latin typeface="+mn-ea"/>
              </a:rPr>
              <a:t>まちづくり方針策定の</a:t>
            </a:r>
            <a:r>
              <a:rPr kumimoji="1" lang="ja-JP" altLang="en-US" sz="1400" b="1" dirty="0">
                <a:solidFill>
                  <a:schemeClr val="tx1">
                    <a:lumMod val="85000"/>
                    <a:lumOff val="15000"/>
                  </a:schemeClr>
                </a:solidFill>
                <a:latin typeface="+mn-ea"/>
              </a:rPr>
              <a:t>背景</a:t>
            </a:r>
          </a:p>
        </p:txBody>
      </p:sp>
      <p:grpSp>
        <p:nvGrpSpPr>
          <p:cNvPr id="89" name="グループ化 88">
            <a:extLst>
              <a:ext uri="{FF2B5EF4-FFF2-40B4-BE49-F238E27FC236}">
                <a16:creationId xmlns:a16="http://schemas.microsoft.com/office/drawing/2014/main" id="{E74B62F6-29DA-4B3C-A68C-6E29793FE2D1}"/>
              </a:ext>
            </a:extLst>
          </p:cNvPr>
          <p:cNvGrpSpPr/>
          <p:nvPr/>
        </p:nvGrpSpPr>
        <p:grpSpPr>
          <a:xfrm>
            <a:off x="125892" y="1655004"/>
            <a:ext cx="10440013" cy="5386959"/>
            <a:chOff x="123513" y="1198275"/>
            <a:chExt cx="10440013" cy="5389429"/>
          </a:xfrm>
        </p:grpSpPr>
        <p:sp>
          <p:nvSpPr>
            <p:cNvPr id="90" name="四角形: 角を丸くする 115">
              <a:extLst>
                <a:ext uri="{FF2B5EF4-FFF2-40B4-BE49-F238E27FC236}">
                  <a16:creationId xmlns:a16="http://schemas.microsoft.com/office/drawing/2014/main" id="{C8D83CAA-7844-427D-92CA-42A46387F6EF}"/>
                </a:ext>
              </a:extLst>
            </p:cNvPr>
            <p:cNvSpPr/>
            <p:nvPr/>
          </p:nvSpPr>
          <p:spPr>
            <a:xfrm>
              <a:off x="123532" y="1310166"/>
              <a:ext cx="10439994" cy="5277538"/>
            </a:xfrm>
            <a:prstGeom prst="roundRect">
              <a:avLst>
                <a:gd name="adj" fmla="val 3946"/>
              </a:avLst>
            </a:prstGeom>
            <a:noFill/>
            <a:ln w="28575" cap="rnd">
              <a:solidFill>
                <a:srgbClr val="333399"/>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545" dirty="0">
                <a:solidFill>
                  <a:srgbClr val="FF0000"/>
                </a:solidFill>
              </a:endParaRPr>
            </a:p>
          </p:txBody>
        </p:sp>
        <p:sp>
          <p:nvSpPr>
            <p:cNvPr id="91" name="四角形: 角を丸くする 116">
              <a:extLst>
                <a:ext uri="{FF2B5EF4-FFF2-40B4-BE49-F238E27FC236}">
                  <a16:creationId xmlns:a16="http://schemas.microsoft.com/office/drawing/2014/main" id="{55393470-41C6-45FA-B0FA-4F25811BC229}"/>
                </a:ext>
              </a:extLst>
            </p:cNvPr>
            <p:cNvSpPr/>
            <p:nvPr/>
          </p:nvSpPr>
          <p:spPr>
            <a:xfrm>
              <a:off x="123513" y="1198275"/>
              <a:ext cx="3492000" cy="258099"/>
            </a:xfrm>
            <a:prstGeom prst="roundRect">
              <a:avLst>
                <a:gd name="adj" fmla="val 50000"/>
              </a:avLst>
            </a:prstGeom>
            <a:solidFill>
              <a:srgbClr val="CC99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52000" tIns="36000" rIns="108000" bIns="36000" numCol="1" spcCol="0" rtlCol="0" fromWordArt="0" anchor="ctr" anchorCtr="0" forceAA="0" compatLnSpc="1">
              <a:prstTxWarp prst="textNoShape">
                <a:avLst/>
              </a:prstTxWarp>
              <a:noAutofit/>
            </a:bodyPr>
            <a:lstStyle/>
            <a:p>
              <a:r>
                <a:rPr kumimoji="1" lang="ja-JP" altLang="en-US" sz="1400" b="1" dirty="0">
                  <a:solidFill>
                    <a:schemeClr val="tx1">
                      <a:lumMod val="85000"/>
                      <a:lumOff val="15000"/>
                    </a:schemeClr>
                  </a:solidFill>
                  <a:latin typeface="+mn-ea"/>
                </a:rPr>
                <a:t>地区の現況と求められる新たな対応</a:t>
              </a:r>
            </a:p>
          </p:txBody>
        </p:sp>
      </p:grpSp>
      <p:sp>
        <p:nvSpPr>
          <p:cNvPr id="100" name="吹き出し: 四角形 109">
            <a:extLst>
              <a:ext uri="{FF2B5EF4-FFF2-40B4-BE49-F238E27FC236}">
                <a16:creationId xmlns:a16="http://schemas.microsoft.com/office/drawing/2014/main" id="{1520D875-6464-4B8D-BAF0-D0B2DA761D6E}"/>
              </a:ext>
            </a:extLst>
          </p:cNvPr>
          <p:cNvSpPr/>
          <p:nvPr/>
        </p:nvSpPr>
        <p:spPr>
          <a:xfrm>
            <a:off x="210296" y="548885"/>
            <a:ext cx="10260000" cy="1077218"/>
          </a:xfrm>
          <a:prstGeom prst="wedgeRectCallout">
            <a:avLst>
              <a:gd name="adj1" fmla="val -40086"/>
              <a:gd name="adj2" fmla="val 125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spAutoFit/>
          </a:bodyPr>
          <a:lstStyle/>
          <a:p>
            <a:pPr marL="360000" indent="-180000">
              <a:lnSpc>
                <a:spcPts val="1200"/>
              </a:lnSpc>
              <a:buFont typeface="Wingdings" panose="05000000000000000000" pitchFamily="2" charset="2"/>
              <a:buChar char="l"/>
            </a:pPr>
            <a:r>
              <a:rPr lang="ja-JP" altLang="en-US" sz="1050" dirty="0">
                <a:solidFill>
                  <a:schemeClr val="tx1">
                    <a:lumMod val="85000"/>
                    <a:lumOff val="15000"/>
                  </a:schemeClr>
                </a:solidFill>
                <a:latin typeface="游ゴシック" panose="020B0400000000000000" pitchFamily="50" charset="-128"/>
              </a:rPr>
              <a:t>南大沢駅周辺地区は、ニュータウンとして良好な</a:t>
            </a:r>
            <a:r>
              <a:rPr lang="ja-JP" altLang="en-US" sz="1050" dirty="0">
                <a:solidFill>
                  <a:schemeClr val="tx1"/>
                </a:solidFill>
                <a:latin typeface="游ゴシック" panose="020B0400000000000000" pitchFamily="50" charset="-128"/>
              </a:rPr>
              <a:t>都市基盤や宅地が整備され、大学、広域商業施設、生活利便施設等の立地が進み、地区内外から多くの人が訪れる拠点が形成されている。</a:t>
            </a:r>
          </a:p>
          <a:p>
            <a:pPr marL="360000" indent="-180000">
              <a:lnSpc>
                <a:spcPts val="1200"/>
              </a:lnSpc>
              <a:buFont typeface="Wingdings" panose="05000000000000000000" pitchFamily="2" charset="2"/>
              <a:buChar char="l"/>
            </a:pPr>
            <a:r>
              <a:rPr lang="ja-JP" altLang="en-US" sz="1050" dirty="0">
                <a:solidFill>
                  <a:schemeClr val="tx1"/>
                </a:solidFill>
                <a:latin typeface="游ゴシック" panose="020B0400000000000000" pitchFamily="50" charset="-128"/>
              </a:rPr>
              <a:t>一方、高齢化等のニュータウン特有の問題、少子高齢化による学生数減少、近隣の都市や商業施設との競争激化等の要因によりまちの活力低下も懸念されるとともに、道路など交通インフラ整備の動きの加速、働き方改革の進展や技術革新などまちづくりに大きな影響を及ぼす新たな状況への対応も求められている。</a:t>
            </a:r>
          </a:p>
          <a:p>
            <a:pPr marL="360000" indent="-180000">
              <a:lnSpc>
                <a:spcPts val="1200"/>
              </a:lnSpc>
              <a:buFont typeface="Wingdings" panose="05000000000000000000" pitchFamily="2" charset="2"/>
              <a:buChar char="l"/>
            </a:pPr>
            <a:r>
              <a:rPr lang="ja-JP" altLang="en-US" sz="1050" dirty="0">
                <a:solidFill>
                  <a:schemeClr val="tx1"/>
                </a:solidFill>
                <a:latin typeface="游ゴシック" panose="020B0400000000000000" pitchFamily="50" charset="-128"/>
              </a:rPr>
              <a:t>こうした中、東京都や八王子市の上位計画を踏まえ、 </a:t>
            </a:r>
            <a:r>
              <a:rPr lang="en-US" altLang="ja-JP" sz="1050" dirty="0">
                <a:solidFill>
                  <a:schemeClr val="tx1"/>
                </a:solidFill>
                <a:latin typeface="游ゴシック" panose="020B0400000000000000" pitchFamily="50" charset="-128"/>
              </a:rPr>
              <a:t>2025</a:t>
            </a:r>
            <a:r>
              <a:rPr lang="ja-JP" altLang="en-US" sz="1050" dirty="0">
                <a:solidFill>
                  <a:schemeClr val="tx1"/>
                </a:solidFill>
                <a:latin typeface="游ゴシック" panose="020B0400000000000000" pitchFamily="50" charset="-128"/>
              </a:rPr>
              <a:t>（令和</a:t>
            </a:r>
            <a:r>
              <a:rPr lang="en-US" altLang="ja-JP" sz="1050" dirty="0">
                <a:solidFill>
                  <a:schemeClr val="tx1"/>
                </a:solidFill>
                <a:latin typeface="游ゴシック" panose="020B0400000000000000" pitchFamily="50" charset="-128"/>
              </a:rPr>
              <a:t>7</a:t>
            </a:r>
            <a:r>
              <a:rPr lang="ja-JP" altLang="en-US" sz="1050" dirty="0">
                <a:solidFill>
                  <a:schemeClr val="tx1"/>
                </a:solidFill>
                <a:latin typeface="游ゴシック" panose="020B0400000000000000" pitchFamily="50" charset="-128"/>
              </a:rPr>
              <a:t>）年に現在の定期借地契約が終了を迎える地区内の都有地活用を契機として、南大沢駅前周辺地区の更なる発展を誘導していくため、今後のまちづくりの方向性等について検討することとした。</a:t>
            </a:r>
            <a:endParaRPr lang="en-US" altLang="ja-JP" sz="1050" u="sng" dirty="0">
              <a:solidFill>
                <a:schemeClr val="tx1"/>
              </a:solidFill>
              <a:latin typeface="游ゴシック" panose="020B0400000000000000" pitchFamily="50" charset="-128"/>
            </a:endParaRPr>
          </a:p>
          <a:p>
            <a:pPr marL="360000" indent="-180000">
              <a:lnSpc>
                <a:spcPts val="1200"/>
              </a:lnSpc>
              <a:buFont typeface="Wingdings" panose="05000000000000000000" pitchFamily="2" charset="2"/>
              <a:buChar char="l"/>
            </a:pPr>
            <a:r>
              <a:rPr lang="ja-JP" altLang="en-US" sz="1050" u="sng" dirty="0">
                <a:solidFill>
                  <a:srgbClr val="FF0000"/>
                </a:solidFill>
                <a:latin typeface="游ゴシック" panose="020B0400000000000000" pitchFamily="50" charset="-128"/>
              </a:rPr>
              <a:t>第</a:t>
            </a:r>
            <a:r>
              <a:rPr lang="en-US" altLang="ja-JP" sz="1050" u="sng" dirty="0">
                <a:solidFill>
                  <a:srgbClr val="FF0000"/>
                </a:solidFill>
                <a:latin typeface="游ゴシック" panose="020B0400000000000000" pitchFamily="50" charset="-128"/>
              </a:rPr>
              <a:t>2</a:t>
            </a:r>
            <a:r>
              <a:rPr lang="ja-JP" altLang="en-US" sz="1050" u="sng" dirty="0">
                <a:solidFill>
                  <a:srgbClr val="FF0000"/>
                </a:solidFill>
                <a:latin typeface="游ゴシック" panose="020B0400000000000000" pitchFamily="50" charset="-128"/>
              </a:rPr>
              <a:t>回検討</a:t>
            </a:r>
            <a:r>
              <a:rPr lang="ja-JP" altLang="en-US" sz="1050" u="sng" dirty="0" smtClean="0">
                <a:solidFill>
                  <a:srgbClr val="FF0000"/>
                </a:solidFill>
                <a:latin typeface="游ゴシック" panose="020B0400000000000000" pitchFamily="50" charset="-128"/>
              </a:rPr>
              <a:t>委員会後、新型</a:t>
            </a:r>
            <a:r>
              <a:rPr lang="ja-JP" altLang="en-US" sz="1050" u="sng" dirty="0">
                <a:solidFill>
                  <a:srgbClr val="FF0000"/>
                </a:solidFill>
                <a:latin typeface="游ゴシック" panose="020B0400000000000000" pitchFamily="50" charset="-128"/>
              </a:rPr>
              <a:t>コロナ危機を契機として生じた変化に対応したまちづくりの方向性についても追記することとした。</a:t>
            </a:r>
          </a:p>
        </p:txBody>
      </p:sp>
      <p:sp>
        <p:nvSpPr>
          <p:cNvPr id="101" name="正方形/長方形 100">
            <a:extLst>
              <a:ext uri="{FF2B5EF4-FFF2-40B4-BE49-F238E27FC236}">
                <a16:creationId xmlns:a16="http://schemas.microsoft.com/office/drawing/2014/main" id="{9A9D6082-1DDE-4869-BBDE-698D2F06455A}"/>
              </a:ext>
            </a:extLst>
          </p:cNvPr>
          <p:cNvSpPr/>
          <p:nvPr/>
        </p:nvSpPr>
        <p:spPr>
          <a:xfrm>
            <a:off x="314791" y="4366767"/>
            <a:ext cx="4981109" cy="2472472"/>
          </a:xfrm>
          <a:prstGeom prst="rect">
            <a:avLst/>
          </a:prstGeom>
        </p:spPr>
        <p:txBody>
          <a:bodyPr wrap="square" lIns="0" tIns="0" rIns="0" bIns="0">
            <a:noAutofit/>
          </a:bodyPr>
          <a:lstStyle/>
          <a:p>
            <a:r>
              <a:rPr lang="en-US" altLang="ja-JP" sz="1000" b="1" dirty="0">
                <a:latin typeface="+mn-ea"/>
              </a:rPr>
              <a:t>【</a:t>
            </a:r>
            <a:r>
              <a:rPr lang="ja-JP" altLang="en-US" sz="1000" b="1" dirty="0">
                <a:latin typeface="+mn-ea"/>
              </a:rPr>
              <a:t>ハード</a:t>
            </a:r>
            <a:r>
              <a:rPr lang="en-US" altLang="ja-JP" sz="1000" b="1" dirty="0">
                <a:latin typeface="+mn-ea"/>
              </a:rPr>
              <a:t>】</a:t>
            </a:r>
          </a:p>
          <a:p>
            <a:pPr>
              <a:lnSpc>
                <a:spcPts val="700"/>
              </a:lnSpc>
            </a:pPr>
            <a:endParaRPr lang="en-US" altLang="ja-JP" sz="1000" b="1" dirty="0">
              <a:latin typeface="+mn-ea"/>
            </a:endParaRPr>
          </a:p>
          <a:p>
            <a:pPr marL="92075" indent="-92075">
              <a:lnSpc>
                <a:spcPts val="700"/>
              </a:lnSpc>
            </a:pPr>
            <a:r>
              <a:rPr lang="ja-JP" altLang="en-US" sz="1000" dirty="0">
                <a:latin typeface="+mn-ea"/>
              </a:rPr>
              <a:t>　〇駅前拠点として計画的に市街地が形成されるとともに、ゆとりと開放感のある景　</a:t>
            </a:r>
            <a:endParaRPr lang="en-US" altLang="ja-JP" sz="1000" dirty="0">
              <a:latin typeface="+mn-ea"/>
            </a:endParaRPr>
          </a:p>
          <a:p>
            <a:pPr marL="92075" indent="-92075"/>
            <a:r>
              <a:rPr lang="ja-JP" altLang="en-US" sz="1000" dirty="0">
                <a:latin typeface="+mn-ea"/>
              </a:rPr>
              <a:t>　　観が形成されている</a:t>
            </a:r>
            <a:endParaRPr lang="en-US" altLang="ja-JP" sz="1000" dirty="0">
              <a:latin typeface="+mn-ea"/>
            </a:endParaRPr>
          </a:p>
          <a:p>
            <a:pPr marL="92075" indent="-92075"/>
            <a:r>
              <a:rPr lang="ja-JP" altLang="en-US" sz="1000" dirty="0">
                <a:latin typeface="+mn-ea"/>
              </a:rPr>
              <a:t>　〇リニア、都市計画道路の整備により、利便性向上が期待される</a:t>
            </a:r>
            <a:endParaRPr lang="en-US" altLang="ja-JP" sz="1000" dirty="0">
              <a:latin typeface="+mn-ea"/>
            </a:endParaRPr>
          </a:p>
          <a:p>
            <a:pPr marL="92075" indent="-92075"/>
            <a:r>
              <a:rPr lang="ja-JP" altLang="en-US" sz="1000" dirty="0">
                <a:latin typeface="+mn-ea"/>
              </a:rPr>
              <a:t>　❶現時点ではまだ顕在化していないものの高齢化は進展しつつあり、より一層のバ　　</a:t>
            </a:r>
            <a:endParaRPr lang="en-US" altLang="ja-JP" sz="1000" dirty="0">
              <a:latin typeface="+mn-ea"/>
            </a:endParaRPr>
          </a:p>
          <a:p>
            <a:pPr marL="92075" indent="-92075"/>
            <a:r>
              <a:rPr lang="ja-JP" altLang="en-US" sz="1000" dirty="0">
                <a:latin typeface="+mn-ea"/>
              </a:rPr>
              <a:t>　　リアフリー対応が必要である（地形の高低差への対応等）</a:t>
            </a:r>
            <a:endParaRPr lang="en-US" altLang="ja-JP" sz="1000" dirty="0">
              <a:latin typeface="+mn-ea"/>
            </a:endParaRPr>
          </a:p>
          <a:p>
            <a:pPr marL="92075" indent="-92075"/>
            <a:endParaRPr lang="en-US" altLang="ja-JP" sz="1000" dirty="0">
              <a:latin typeface="+mn-ea"/>
            </a:endParaRPr>
          </a:p>
          <a:p>
            <a:pPr marL="92075" indent="-92075"/>
            <a:r>
              <a:rPr lang="en-US" altLang="ja-JP" sz="1000" b="1" dirty="0">
                <a:latin typeface="+mn-ea"/>
              </a:rPr>
              <a:t>【</a:t>
            </a:r>
            <a:r>
              <a:rPr lang="ja-JP" altLang="en-US" sz="1000" b="1" dirty="0">
                <a:latin typeface="+mn-ea"/>
              </a:rPr>
              <a:t>にぎわい</a:t>
            </a:r>
            <a:r>
              <a:rPr lang="en-US" altLang="ja-JP" sz="1000" b="1" dirty="0">
                <a:latin typeface="+mn-ea"/>
              </a:rPr>
              <a:t>】</a:t>
            </a:r>
          </a:p>
          <a:p>
            <a:pPr marL="92075" indent="-92075">
              <a:lnSpc>
                <a:spcPts val="700"/>
              </a:lnSpc>
            </a:pPr>
            <a:endParaRPr lang="en-US" altLang="ja-JP" sz="1000" b="1" dirty="0">
              <a:latin typeface="+mn-ea"/>
            </a:endParaRPr>
          </a:p>
          <a:p>
            <a:pPr marL="92075" indent="-92075">
              <a:lnSpc>
                <a:spcPts val="700"/>
              </a:lnSpc>
            </a:pPr>
            <a:r>
              <a:rPr lang="ja-JP" altLang="en-US" sz="1000" dirty="0">
                <a:latin typeface="+mn-ea"/>
              </a:rPr>
              <a:t>　〇商業施設が立地しており地区外からの多くの人々が集まっている</a:t>
            </a:r>
            <a:endParaRPr lang="en-US" altLang="ja-JP" sz="1000" dirty="0">
              <a:latin typeface="+mn-ea"/>
            </a:endParaRPr>
          </a:p>
          <a:p>
            <a:pPr marL="92075" indent="-92075"/>
            <a:r>
              <a:rPr lang="ja-JP" altLang="en-US" sz="1000" dirty="0">
                <a:latin typeface="+mn-ea"/>
              </a:rPr>
              <a:t>　</a:t>
            </a:r>
            <a:r>
              <a:rPr lang="ja-JP" altLang="en-US" sz="1000" u="sng" dirty="0">
                <a:solidFill>
                  <a:srgbClr val="FF0000"/>
                </a:solidFill>
                <a:latin typeface="+mn-ea"/>
              </a:rPr>
              <a:t>❷新たな感染症に配慮した商業施設が求められている</a:t>
            </a:r>
            <a:endParaRPr lang="en-US" altLang="ja-JP" sz="1000" u="sng" dirty="0">
              <a:solidFill>
                <a:srgbClr val="FF0000"/>
              </a:solidFill>
              <a:latin typeface="+mn-ea"/>
            </a:endParaRPr>
          </a:p>
          <a:p>
            <a:pPr marL="92075" indent="-92075"/>
            <a:r>
              <a:rPr lang="ja-JP" altLang="en-US" sz="1000" dirty="0">
                <a:latin typeface="+mn-ea"/>
              </a:rPr>
              <a:t>　❸近隣の都市の開発による競合や、周辺の商業施設のリニューアルによる相対的な　</a:t>
            </a:r>
            <a:endParaRPr lang="en-US" altLang="ja-JP" sz="1000" dirty="0">
              <a:latin typeface="+mn-ea"/>
            </a:endParaRPr>
          </a:p>
          <a:p>
            <a:pPr marL="92075" indent="-92075"/>
            <a:r>
              <a:rPr lang="ja-JP" altLang="en-US" sz="1000" dirty="0">
                <a:latin typeface="+mn-ea"/>
              </a:rPr>
              <a:t>　　魅力低下が懸念される</a:t>
            </a:r>
            <a:endParaRPr lang="en-US" altLang="ja-JP" sz="1000" dirty="0">
              <a:latin typeface="+mn-ea"/>
            </a:endParaRPr>
          </a:p>
          <a:p>
            <a:pPr marL="92075" indent="-92075"/>
            <a:r>
              <a:rPr lang="ja-JP" altLang="en-US" sz="1000" dirty="0">
                <a:latin typeface="+mn-ea"/>
              </a:rPr>
              <a:t>　❹商業環境は</a:t>
            </a:r>
            <a:r>
              <a:rPr lang="en-US" altLang="ja-JP" sz="1000" dirty="0">
                <a:latin typeface="+mn-ea"/>
              </a:rPr>
              <a:t>EC</a:t>
            </a:r>
            <a:r>
              <a:rPr lang="ja-JP" altLang="en-US" sz="1000" dirty="0">
                <a:latin typeface="+mn-ea"/>
              </a:rPr>
              <a:t>市場が優位になりつつある</a:t>
            </a:r>
            <a:endParaRPr lang="en-US" altLang="ja-JP" sz="1000" dirty="0">
              <a:latin typeface="+mn-ea"/>
            </a:endParaRPr>
          </a:p>
          <a:p>
            <a:pPr marL="92075" indent="-92075">
              <a:lnSpc>
                <a:spcPts val="700"/>
              </a:lnSpc>
            </a:pPr>
            <a:endParaRPr lang="en-US" altLang="ja-JP" sz="1000" dirty="0">
              <a:latin typeface="+mn-ea"/>
            </a:endParaRPr>
          </a:p>
          <a:p>
            <a:pPr marL="92075" indent="-92075">
              <a:lnSpc>
                <a:spcPts val="700"/>
              </a:lnSpc>
            </a:pPr>
            <a:endParaRPr lang="en-US" altLang="ja-JP" sz="1000" dirty="0">
              <a:latin typeface="+mn-ea"/>
            </a:endParaRPr>
          </a:p>
          <a:p>
            <a:pPr marL="92075" indent="-92075">
              <a:lnSpc>
                <a:spcPts val="700"/>
              </a:lnSpc>
            </a:pPr>
            <a:r>
              <a:rPr lang="ja-JP" altLang="en-US" sz="1000" dirty="0">
                <a:latin typeface="+mn-ea"/>
              </a:rPr>
              <a:t>　</a:t>
            </a:r>
            <a:r>
              <a:rPr lang="ja-JP" altLang="en-US" sz="1000" dirty="0" err="1">
                <a:latin typeface="+mn-ea"/>
              </a:rPr>
              <a:t>〇ま</a:t>
            </a:r>
            <a:r>
              <a:rPr lang="ja-JP" altLang="en-US" sz="1000" dirty="0">
                <a:latin typeface="+mn-ea"/>
              </a:rPr>
              <a:t>ちびらきから</a:t>
            </a:r>
            <a:r>
              <a:rPr lang="en-US" altLang="ja-JP" sz="1000" dirty="0">
                <a:latin typeface="+mn-ea"/>
              </a:rPr>
              <a:t>30</a:t>
            </a:r>
            <a:r>
              <a:rPr lang="ja-JP" altLang="en-US" sz="1000" dirty="0">
                <a:latin typeface="+mn-ea"/>
              </a:rPr>
              <a:t>年が経過し、市民活動やイベントが活発に展開されている</a:t>
            </a:r>
            <a:endParaRPr lang="en-US" altLang="ja-JP" sz="1000" dirty="0">
              <a:latin typeface="+mn-ea"/>
            </a:endParaRPr>
          </a:p>
          <a:p>
            <a:pPr marL="92075" indent="-92075"/>
            <a:r>
              <a:rPr lang="ja-JP" altLang="en-US" sz="1000" dirty="0">
                <a:latin typeface="+mn-ea"/>
              </a:rPr>
              <a:t>　❺市民活動やイベント等に際して、各実施主体間の連携をより一層強化することが　</a:t>
            </a:r>
            <a:endParaRPr lang="en-US" altLang="ja-JP" sz="1000" dirty="0">
              <a:latin typeface="+mn-ea"/>
            </a:endParaRPr>
          </a:p>
          <a:p>
            <a:pPr marL="92075" indent="-92075"/>
            <a:r>
              <a:rPr lang="ja-JP" altLang="en-US" sz="1000" dirty="0">
                <a:latin typeface="+mn-ea"/>
              </a:rPr>
              <a:t>　　求められている</a:t>
            </a:r>
            <a:endParaRPr lang="en-US" altLang="ja-JP" sz="1000" dirty="0">
              <a:latin typeface="+mn-ea"/>
            </a:endParaRPr>
          </a:p>
        </p:txBody>
      </p:sp>
      <p:sp>
        <p:nvSpPr>
          <p:cNvPr id="102" name="四角形: 角を丸くする 66">
            <a:extLst>
              <a:ext uri="{FF2B5EF4-FFF2-40B4-BE49-F238E27FC236}">
                <a16:creationId xmlns:a16="http://schemas.microsoft.com/office/drawing/2014/main" id="{5F833DC0-0EEF-45FB-ABFB-B46B196AD758}"/>
              </a:ext>
            </a:extLst>
          </p:cNvPr>
          <p:cNvSpPr/>
          <p:nvPr/>
        </p:nvSpPr>
        <p:spPr>
          <a:xfrm>
            <a:off x="281006" y="3553791"/>
            <a:ext cx="1091149" cy="425399"/>
          </a:xfrm>
          <a:prstGeom prst="roundRect">
            <a:avLst>
              <a:gd name="adj" fmla="val 0"/>
            </a:avLst>
          </a:prstGeom>
          <a:solidFill>
            <a:srgbClr val="507596"/>
          </a:solidFill>
          <a:ln w="12700">
            <a:solidFill>
              <a:srgbClr val="50759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0" rIns="108000" bIns="0" numCol="1" spcCol="0" rtlCol="0" fromWordArt="0" anchor="ctr" anchorCtr="0" forceAA="0" compatLnSpc="1">
            <a:prstTxWarp prst="textNoShape">
              <a:avLst/>
            </a:prstTxWarp>
            <a:noAutofit/>
          </a:bodyPr>
          <a:lstStyle/>
          <a:p>
            <a:pPr algn="ctr"/>
            <a:r>
              <a:rPr kumimoji="1" lang="ja-JP" altLang="en-US" sz="1000" b="1" dirty="0">
                <a:solidFill>
                  <a:schemeClr val="bg1"/>
                </a:solidFill>
                <a:latin typeface="+mn-ea"/>
              </a:rPr>
              <a:t>特長／機会（チャンス）</a:t>
            </a:r>
          </a:p>
        </p:txBody>
      </p:sp>
      <p:sp>
        <p:nvSpPr>
          <p:cNvPr id="103" name="四角形: 角を丸くする 36">
            <a:extLst>
              <a:ext uri="{FF2B5EF4-FFF2-40B4-BE49-F238E27FC236}">
                <a16:creationId xmlns:a16="http://schemas.microsoft.com/office/drawing/2014/main" id="{18F4042E-083B-4E28-B512-ACB9A2C1E339}"/>
              </a:ext>
            </a:extLst>
          </p:cNvPr>
          <p:cNvSpPr/>
          <p:nvPr/>
        </p:nvSpPr>
        <p:spPr>
          <a:xfrm>
            <a:off x="281005" y="4041305"/>
            <a:ext cx="1091149" cy="307777"/>
          </a:xfrm>
          <a:prstGeom prst="roundRect">
            <a:avLst>
              <a:gd name="adj" fmla="val 0"/>
            </a:avLst>
          </a:prstGeom>
          <a:solidFill>
            <a:srgbClr val="507596"/>
          </a:solidFill>
          <a:ln w="12700">
            <a:solidFill>
              <a:srgbClr val="50759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0" rIns="108000" bIns="0" numCol="1" spcCol="0" rtlCol="0" fromWordArt="0" anchor="ctr" anchorCtr="0" forceAA="0" compatLnSpc="1">
            <a:prstTxWarp prst="textNoShape">
              <a:avLst/>
            </a:prstTxWarp>
            <a:noAutofit/>
          </a:bodyPr>
          <a:lstStyle/>
          <a:p>
            <a:pPr algn="ctr"/>
            <a:r>
              <a:rPr kumimoji="1" lang="ja-JP" altLang="en-US" sz="1000" b="1" dirty="0">
                <a:solidFill>
                  <a:schemeClr val="bg1"/>
                </a:solidFill>
                <a:latin typeface="+mn-ea"/>
              </a:rPr>
              <a:t>求められる</a:t>
            </a:r>
            <a:endParaRPr kumimoji="1" lang="en-US" altLang="ja-JP" sz="1000" b="1" dirty="0">
              <a:solidFill>
                <a:schemeClr val="bg1"/>
              </a:solidFill>
              <a:latin typeface="+mn-ea"/>
            </a:endParaRPr>
          </a:p>
          <a:p>
            <a:pPr algn="ctr"/>
            <a:r>
              <a:rPr kumimoji="1" lang="ja-JP" altLang="en-US" sz="1000" b="1" dirty="0">
                <a:solidFill>
                  <a:schemeClr val="bg1"/>
                </a:solidFill>
                <a:latin typeface="+mn-ea"/>
              </a:rPr>
              <a:t>新たな対応</a:t>
            </a:r>
          </a:p>
        </p:txBody>
      </p:sp>
      <p:grpSp>
        <p:nvGrpSpPr>
          <p:cNvPr id="104" name="グループ化 103">
            <a:extLst>
              <a:ext uri="{FF2B5EF4-FFF2-40B4-BE49-F238E27FC236}">
                <a16:creationId xmlns:a16="http://schemas.microsoft.com/office/drawing/2014/main" id="{D87DF736-C8F7-4893-8AFA-EDDEC37799F4}"/>
              </a:ext>
            </a:extLst>
          </p:cNvPr>
          <p:cNvGrpSpPr/>
          <p:nvPr/>
        </p:nvGrpSpPr>
        <p:grpSpPr>
          <a:xfrm>
            <a:off x="125911" y="7094540"/>
            <a:ext cx="10439994" cy="7898053"/>
            <a:chOff x="123532" y="5392763"/>
            <a:chExt cx="10439994" cy="3389882"/>
          </a:xfrm>
        </p:grpSpPr>
        <p:sp>
          <p:nvSpPr>
            <p:cNvPr id="105" name="四角形: 角を丸くする 47">
              <a:extLst>
                <a:ext uri="{FF2B5EF4-FFF2-40B4-BE49-F238E27FC236}">
                  <a16:creationId xmlns:a16="http://schemas.microsoft.com/office/drawing/2014/main" id="{849E58B8-5345-4276-865E-A6C20A0A8192}"/>
                </a:ext>
              </a:extLst>
            </p:cNvPr>
            <p:cNvSpPr/>
            <p:nvPr/>
          </p:nvSpPr>
          <p:spPr>
            <a:xfrm>
              <a:off x="123532" y="5436986"/>
              <a:ext cx="10439994" cy="3345659"/>
            </a:xfrm>
            <a:prstGeom prst="roundRect">
              <a:avLst>
                <a:gd name="adj" fmla="val 3946"/>
              </a:avLst>
            </a:prstGeom>
            <a:noFill/>
            <a:ln w="28575" cap="rnd">
              <a:solidFill>
                <a:srgbClr val="333399"/>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545" dirty="0">
                <a:solidFill>
                  <a:srgbClr val="FF0000"/>
                </a:solidFill>
                <a:latin typeface="+mn-ea"/>
              </a:endParaRPr>
            </a:p>
          </p:txBody>
        </p:sp>
        <p:sp>
          <p:nvSpPr>
            <p:cNvPr id="106" name="四角形: 角を丸くする 48">
              <a:extLst>
                <a:ext uri="{FF2B5EF4-FFF2-40B4-BE49-F238E27FC236}">
                  <a16:creationId xmlns:a16="http://schemas.microsoft.com/office/drawing/2014/main" id="{611FA74B-9961-4C95-BF4E-9776DB1DDE0E}"/>
                </a:ext>
              </a:extLst>
            </p:cNvPr>
            <p:cNvSpPr/>
            <p:nvPr/>
          </p:nvSpPr>
          <p:spPr>
            <a:xfrm>
              <a:off x="171044" y="5392763"/>
              <a:ext cx="4432008" cy="116945"/>
            </a:xfrm>
            <a:prstGeom prst="roundRect">
              <a:avLst>
                <a:gd name="adj" fmla="val 50000"/>
              </a:avLst>
            </a:prstGeom>
            <a:solidFill>
              <a:srgbClr val="CC99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52000" tIns="36000" rIns="108000" bIns="36000" numCol="1" spcCol="0" rtlCol="0" fromWordArt="0" anchor="ctr" anchorCtr="0" forceAA="0" compatLnSpc="1">
              <a:prstTxWarp prst="textNoShape">
                <a:avLst/>
              </a:prstTxWarp>
              <a:noAutofit/>
            </a:bodyPr>
            <a:lstStyle/>
            <a:p>
              <a:r>
                <a:rPr kumimoji="1" lang="ja-JP" altLang="en-US" sz="1300" b="1" u="sng" dirty="0">
                  <a:solidFill>
                    <a:srgbClr val="FF0000"/>
                  </a:solidFill>
                  <a:latin typeface="+mn-ea"/>
                </a:rPr>
                <a:t>新たな感染症にも配慮した</a:t>
              </a:r>
              <a:r>
                <a:rPr kumimoji="1" lang="ja-JP" altLang="en-US" sz="1300" b="1" dirty="0">
                  <a:solidFill>
                    <a:schemeClr val="tx1"/>
                  </a:solidFill>
                  <a:latin typeface="+mn-ea"/>
                </a:rPr>
                <a:t>まちづくりの方向性（案</a:t>
              </a:r>
              <a:r>
                <a:rPr kumimoji="1" lang="ja-JP" altLang="en-US" sz="1250" b="1" dirty="0">
                  <a:solidFill>
                    <a:schemeClr val="tx1"/>
                  </a:solidFill>
                  <a:latin typeface="+mn-ea"/>
                </a:rPr>
                <a:t>）</a:t>
              </a:r>
              <a:endParaRPr kumimoji="1" lang="en-US" altLang="ja-JP" sz="1250" b="1" dirty="0">
                <a:solidFill>
                  <a:schemeClr val="tx1"/>
                </a:solidFill>
                <a:latin typeface="+mn-ea"/>
              </a:endParaRPr>
            </a:p>
          </p:txBody>
        </p:sp>
      </p:grpSp>
      <p:sp>
        <p:nvSpPr>
          <p:cNvPr id="107" name="吹き出し: 四角形 57">
            <a:extLst>
              <a:ext uri="{FF2B5EF4-FFF2-40B4-BE49-F238E27FC236}">
                <a16:creationId xmlns:a16="http://schemas.microsoft.com/office/drawing/2014/main" id="{D05BA7DB-3343-4EEA-AE39-07D8A67D6186}"/>
              </a:ext>
            </a:extLst>
          </p:cNvPr>
          <p:cNvSpPr/>
          <p:nvPr/>
        </p:nvSpPr>
        <p:spPr>
          <a:xfrm>
            <a:off x="164161" y="7598279"/>
            <a:ext cx="8549121" cy="833809"/>
          </a:xfrm>
          <a:prstGeom prst="wedgeRectCallout">
            <a:avLst>
              <a:gd name="adj1" fmla="val -40086"/>
              <a:gd name="adj2" fmla="val 1250"/>
            </a:avLst>
          </a:prstGeom>
          <a:solidFill>
            <a:schemeClr val="bg1"/>
          </a:solidFill>
          <a:ln w="9525">
            <a:solidFill>
              <a:schemeClr val="tx1">
                <a:lumMod val="50000"/>
                <a:lumOff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spAutoFit/>
          </a:bodyPr>
          <a:lstStyle/>
          <a:p>
            <a:pPr marL="72000">
              <a:lnSpc>
                <a:spcPts val="1500"/>
              </a:lnSpc>
              <a:spcAft>
                <a:spcPts val="600"/>
              </a:spcAft>
            </a:pPr>
            <a:r>
              <a:rPr lang="ja-JP" altLang="en-US" sz="1050" dirty="0">
                <a:solidFill>
                  <a:schemeClr val="tx1"/>
                </a:solidFill>
                <a:latin typeface="+mn-ea"/>
              </a:rPr>
              <a:t>　</a:t>
            </a:r>
            <a:r>
              <a:rPr lang="ja-JP" altLang="en-US" sz="1100" dirty="0">
                <a:solidFill>
                  <a:schemeClr val="tx1"/>
                </a:solidFill>
                <a:latin typeface="+mn-ea"/>
              </a:rPr>
              <a:t>既に備わった優れた地域資源を最大限に活かしつつ、都有地の活用を主軸として、</a:t>
            </a:r>
            <a:r>
              <a:rPr lang="ja-JP" altLang="en-US" sz="1100" u="sng" dirty="0">
                <a:solidFill>
                  <a:srgbClr val="FF0000"/>
                </a:solidFill>
                <a:latin typeface="+mn-ea"/>
              </a:rPr>
              <a:t>新たな生活様式</a:t>
            </a:r>
            <a:r>
              <a:rPr lang="ja-JP" altLang="en-US" sz="1100" dirty="0">
                <a:solidFill>
                  <a:schemeClr val="tx1"/>
                </a:solidFill>
                <a:latin typeface="+mn-ea"/>
              </a:rPr>
              <a:t>の実現を支える都市機能の集積を活かしつつ、</a:t>
            </a:r>
            <a:r>
              <a:rPr lang="ja-JP" altLang="en-US" sz="1100" u="sng" dirty="0">
                <a:solidFill>
                  <a:srgbClr val="FF0000"/>
                </a:solidFill>
                <a:latin typeface="+mn-ea"/>
              </a:rPr>
              <a:t>ゆとりのあるオープンスペースを活用した</a:t>
            </a:r>
            <a:r>
              <a:rPr lang="ja-JP" altLang="en-US" sz="1100" dirty="0">
                <a:solidFill>
                  <a:schemeClr val="tx1"/>
                </a:solidFill>
                <a:latin typeface="+mn-ea"/>
              </a:rPr>
              <a:t>商業・にぎわい、</a:t>
            </a:r>
            <a:r>
              <a:rPr lang="ja-JP" altLang="en-US" sz="1100" u="sng" dirty="0">
                <a:solidFill>
                  <a:srgbClr val="FF0000"/>
                </a:solidFill>
                <a:latin typeface="+mn-ea"/>
              </a:rPr>
              <a:t>新しい働き方・職住近接によるゆとり</a:t>
            </a:r>
            <a:r>
              <a:rPr lang="ja-JP" altLang="en-US" sz="1100" dirty="0">
                <a:solidFill>
                  <a:schemeClr val="tx1"/>
                </a:solidFill>
                <a:latin typeface="+mn-ea"/>
              </a:rPr>
              <a:t>、日常生活の利便性、ビジネス環境、国際性、多様な人々の交流などの一層の充実・向上を図ることで、</a:t>
            </a:r>
            <a:r>
              <a:rPr lang="ja-JP" altLang="en-US" sz="1100" u="sng" dirty="0">
                <a:solidFill>
                  <a:srgbClr val="FF0000"/>
                </a:solidFill>
                <a:latin typeface="+mn-ea"/>
              </a:rPr>
              <a:t>新しい日常に対応した</a:t>
            </a:r>
            <a:r>
              <a:rPr lang="ja-JP" altLang="en-US" sz="1100" dirty="0">
                <a:solidFill>
                  <a:schemeClr val="tx1"/>
                </a:solidFill>
                <a:latin typeface="+mn-ea"/>
              </a:rPr>
              <a:t>南大沢駅周辺地区の持続可能な発展を誘導していく。</a:t>
            </a:r>
          </a:p>
        </p:txBody>
      </p:sp>
      <p:sp>
        <p:nvSpPr>
          <p:cNvPr id="111" name="矢印: 右 49">
            <a:extLst>
              <a:ext uri="{FF2B5EF4-FFF2-40B4-BE49-F238E27FC236}">
                <a16:creationId xmlns:a16="http://schemas.microsoft.com/office/drawing/2014/main" id="{AE476096-92E2-4691-B81F-768B49F78154}"/>
              </a:ext>
            </a:extLst>
          </p:cNvPr>
          <p:cNvSpPr/>
          <p:nvPr/>
        </p:nvSpPr>
        <p:spPr>
          <a:xfrm rot="5400000">
            <a:off x="5335682" y="6502962"/>
            <a:ext cx="161627" cy="1227600"/>
          </a:xfrm>
          <a:prstGeom prst="rightArrow">
            <a:avLst>
              <a:gd name="adj1" fmla="val 75855"/>
              <a:gd name="adj2" fmla="val 50000"/>
            </a:avLst>
          </a:prstGeom>
          <a:solidFill>
            <a:srgbClr val="E1E1FF"/>
          </a:solidFill>
          <a:ln>
            <a:solidFill>
              <a:srgbClr val="3333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545">
              <a:solidFill>
                <a:srgbClr val="FF0000"/>
              </a:solidFill>
            </a:endParaRPr>
          </a:p>
        </p:txBody>
      </p:sp>
      <p:sp>
        <p:nvSpPr>
          <p:cNvPr id="113" name="テキスト ボックス 112">
            <a:extLst>
              <a:ext uri="{FF2B5EF4-FFF2-40B4-BE49-F238E27FC236}">
                <a16:creationId xmlns:a16="http://schemas.microsoft.com/office/drawing/2014/main" id="{AEE5289A-E27B-4E60-B685-F2C6660F1FB4}"/>
              </a:ext>
            </a:extLst>
          </p:cNvPr>
          <p:cNvSpPr txBox="1"/>
          <p:nvPr/>
        </p:nvSpPr>
        <p:spPr>
          <a:xfrm>
            <a:off x="295246" y="2086444"/>
            <a:ext cx="5112000" cy="1303809"/>
          </a:xfrm>
          <a:prstGeom prst="rect">
            <a:avLst/>
          </a:prstGeom>
          <a:noFill/>
        </p:spPr>
        <p:txBody>
          <a:bodyPr wrap="square" lIns="72000" tIns="72000" rIns="72000" bIns="0" rtlCol="0">
            <a:spAutoFit/>
          </a:bodyPr>
          <a:lstStyle/>
          <a:p>
            <a:pPr marL="72000">
              <a:lnSpc>
                <a:spcPts val="1200"/>
              </a:lnSpc>
            </a:pPr>
            <a:r>
              <a:rPr lang="ja-JP" altLang="en-US" sz="1050" u="sng" dirty="0">
                <a:latin typeface="+mn-ea"/>
              </a:rPr>
              <a:t>東京都の上位計画</a:t>
            </a:r>
            <a:endParaRPr lang="en-US" altLang="ja-JP" sz="1050" u="sng" dirty="0">
              <a:latin typeface="+mn-ea"/>
            </a:endParaRPr>
          </a:p>
          <a:p>
            <a:pPr marL="252000" indent="-144000">
              <a:lnSpc>
                <a:spcPts val="1200"/>
              </a:lnSpc>
              <a:buFont typeface="Arial" panose="020B0604020202020204" pitchFamily="34" charset="0"/>
              <a:buChar char="•"/>
            </a:pPr>
            <a:r>
              <a:rPr lang="ja-JP" altLang="en-US" sz="1050" dirty="0">
                <a:latin typeface="+mn-ea"/>
              </a:rPr>
              <a:t>大学周辺に海外の技術者や留学生向けの居住施設が立地し、駅周辺には商業や医療・福祉機能など外国人にも対応した生活利便施設が集積し、国際性豊かな拠点や市街地を形成</a:t>
            </a:r>
            <a:endParaRPr lang="en-US" altLang="ja-JP" sz="1050" dirty="0">
              <a:latin typeface="+mn-ea"/>
            </a:endParaRPr>
          </a:p>
          <a:p>
            <a:pPr marL="252000" indent="-144000">
              <a:lnSpc>
                <a:spcPts val="1200"/>
              </a:lnSpc>
              <a:buFont typeface="Arial" panose="020B0604020202020204" pitchFamily="34" charset="0"/>
              <a:buChar char="•"/>
            </a:pPr>
            <a:r>
              <a:rPr lang="ja-JP" altLang="en-US" sz="1050" spc="-100" dirty="0">
                <a:latin typeface="+mn-ea"/>
              </a:rPr>
              <a:t>新たなイノベーションを創出する産業の立地誘導により、職住近接を実現するとともに、大学の国際化を支援するまちづくりを進め、新たな価値を創出</a:t>
            </a:r>
            <a:endParaRPr lang="en-US" altLang="ja-JP" sz="1050" spc="-100" dirty="0">
              <a:latin typeface="+mn-ea"/>
            </a:endParaRPr>
          </a:p>
          <a:p>
            <a:pPr marL="252000" indent="-144000">
              <a:lnSpc>
                <a:spcPts val="1200"/>
              </a:lnSpc>
              <a:buFont typeface="Arial" panose="020B0604020202020204" pitchFamily="34" charset="0"/>
              <a:buChar char="•"/>
            </a:pPr>
            <a:r>
              <a:rPr lang="ja-JP" altLang="en-US" sz="1050" spc="-100" dirty="0">
                <a:latin typeface="+mn-ea"/>
              </a:rPr>
              <a:t>都有地等を活用し、都立大学や民間企業と連携した５</a:t>
            </a:r>
            <a:r>
              <a:rPr lang="en-US" altLang="ja-JP" sz="1050" spc="-100" dirty="0">
                <a:latin typeface="+mn-ea"/>
              </a:rPr>
              <a:t>G</a:t>
            </a:r>
            <a:r>
              <a:rPr lang="ja-JP" altLang="en-US" sz="1050" spc="-100" dirty="0">
                <a:latin typeface="+mn-ea"/>
              </a:rPr>
              <a:t>実装に向けた研究・実証実験などにより、先端技術等を取り入れたまちづくりを推進</a:t>
            </a:r>
            <a:endParaRPr lang="en-US" altLang="ja-JP" sz="1050" spc="-100" dirty="0">
              <a:latin typeface="+mn-ea"/>
            </a:endParaRPr>
          </a:p>
        </p:txBody>
      </p:sp>
      <p:sp>
        <p:nvSpPr>
          <p:cNvPr id="114" name="テキスト ボックス 113">
            <a:extLst>
              <a:ext uri="{FF2B5EF4-FFF2-40B4-BE49-F238E27FC236}">
                <a16:creationId xmlns:a16="http://schemas.microsoft.com/office/drawing/2014/main" id="{7C583A78-91F9-43D2-B3A6-6747E82040A8}"/>
              </a:ext>
            </a:extLst>
          </p:cNvPr>
          <p:cNvSpPr txBox="1"/>
          <p:nvPr/>
        </p:nvSpPr>
        <p:spPr>
          <a:xfrm>
            <a:off x="5416496" y="2086444"/>
            <a:ext cx="5112000" cy="1068736"/>
          </a:xfrm>
          <a:prstGeom prst="rect">
            <a:avLst/>
          </a:prstGeom>
          <a:noFill/>
        </p:spPr>
        <p:txBody>
          <a:bodyPr wrap="square" lIns="72000" tIns="72000" rIns="72000" bIns="72000" rtlCol="0">
            <a:spAutoFit/>
          </a:bodyPr>
          <a:lstStyle/>
          <a:p>
            <a:pPr marL="72000">
              <a:lnSpc>
                <a:spcPts val="1200"/>
              </a:lnSpc>
            </a:pPr>
            <a:r>
              <a:rPr lang="ja-JP" altLang="en-US" sz="1050" u="sng" dirty="0">
                <a:latin typeface="+mn-ea"/>
              </a:rPr>
              <a:t>八王子市の上位計画</a:t>
            </a:r>
            <a:endParaRPr lang="en-US" altLang="ja-JP" sz="1050" u="sng" dirty="0">
              <a:latin typeface="+mn-ea"/>
            </a:endParaRPr>
          </a:p>
          <a:p>
            <a:pPr marL="252000" indent="-144000">
              <a:lnSpc>
                <a:spcPts val="1200"/>
              </a:lnSpc>
              <a:buFont typeface="Arial" panose="020B0604020202020204" pitchFamily="34" charset="0"/>
              <a:buChar char="•"/>
            </a:pPr>
            <a:r>
              <a:rPr lang="ja-JP" altLang="en-US" sz="1050" dirty="0">
                <a:latin typeface="+mn-ea"/>
              </a:rPr>
              <a:t>地域拠点である南大沢駅周辺を一般商業複合地として位置づけ、中心拠点の機能と連携し、地域住民の都市環境や日常生活の利便性向上と交流の中心とするため、商業・業務などの機能を集積</a:t>
            </a:r>
            <a:endParaRPr lang="en-US" altLang="ja-JP" sz="1050" dirty="0">
              <a:latin typeface="+mn-ea"/>
            </a:endParaRPr>
          </a:p>
          <a:p>
            <a:pPr marL="252000" indent="-144000">
              <a:lnSpc>
                <a:spcPts val="1200"/>
              </a:lnSpc>
              <a:buFont typeface="Arial" panose="020B0604020202020204" pitchFamily="34" charset="0"/>
              <a:buChar char="•"/>
            </a:pPr>
            <a:r>
              <a:rPr lang="ja-JP" altLang="en-US" sz="1050" spc="-100" dirty="0">
                <a:latin typeface="+mn-ea"/>
              </a:rPr>
              <a:t>留学生が地域活動に参画することによる国際交流や地域の活力向上が期待されるとともに、留学生が暮らしやすいまちづくりを促進</a:t>
            </a:r>
            <a:endParaRPr lang="en-US" altLang="ja-JP" sz="1050" dirty="0">
              <a:latin typeface="+mn-ea"/>
            </a:endParaRPr>
          </a:p>
        </p:txBody>
      </p:sp>
      <p:sp>
        <p:nvSpPr>
          <p:cNvPr id="144" name="吹き出し: 四角形 37">
            <a:extLst>
              <a:ext uri="{FF2B5EF4-FFF2-40B4-BE49-F238E27FC236}">
                <a16:creationId xmlns:a16="http://schemas.microsoft.com/office/drawing/2014/main" id="{AAF06825-DD42-4D06-9FF2-70DD03180BE8}"/>
              </a:ext>
            </a:extLst>
          </p:cNvPr>
          <p:cNvSpPr/>
          <p:nvPr/>
        </p:nvSpPr>
        <p:spPr>
          <a:xfrm>
            <a:off x="197519" y="2000358"/>
            <a:ext cx="10272776" cy="1414468"/>
          </a:xfrm>
          <a:prstGeom prst="wedgeRectCallout">
            <a:avLst>
              <a:gd name="adj1" fmla="val -40086"/>
              <a:gd name="adj2" fmla="val 1250"/>
            </a:avLst>
          </a:prstGeom>
          <a:noFill/>
          <a:ln w="15875">
            <a:solidFill>
              <a:srgbClr val="507596"/>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0" rtlCol="0" anchor="t">
            <a:noAutofit/>
          </a:bodyPr>
          <a:lstStyle/>
          <a:p>
            <a:pPr marL="72000">
              <a:lnSpc>
                <a:spcPts val="1200"/>
              </a:lnSpc>
              <a:spcAft>
                <a:spcPts val="600"/>
              </a:spcAft>
            </a:pPr>
            <a:endParaRPr lang="en-US" altLang="ja-JP" sz="1000" dirty="0">
              <a:solidFill>
                <a:schemeClr val="tx1"/>
              </a:solidFill>
              <a:latin typeface="游ゴシック" panose="020B0400000000000000" pitchFamily="50" charset="-128"/>
              <a:ea typeface="游ゴシック" panose="020B0400000000000000" pitchFamily="50" charset="-128"/>
            </a:endParaRPr>
          </a:p>
          <a:p>
            <a:pPr marL="72000">
              <a:lnSpc>
                <a:spcPts val="1200"/>
              </a:lnSpc>
              <a:spcAft>
                <a:spcPts val="600"/>
              </a:spcAft>
            </a:pPr>
            <a:endParaRPr lang="en-US" altLang="ja-JP" sz="1000" dirty="0">
              <a:solidFill>
                <a:schemeClr val="tx1"/>
              </a:solidFill>
              <a:latin typeface="游ゴシック" panose="020B0400000000000000" pitchFamily="50" charset="-128"/>
              <a:ea typeface="游ゴシック" panose="020B0400000000000000" pitchFamily="50" charset="-128"/>
            </a:endParaRPr>
          </a:p>
          <a:p>
            <a:pPr marL="72000">
              <a:lnSpc>
                <a:spcPts val="1200"/>
              </a:lnSpc>
              <a:spcAft>
                <a:spcPts val="600"/>
              </a:spcAft>
            </a:pPr>
            <a:endParaRPr lang="en-US" altLang="ja-JP" sz="1000" dirty="0">
              <a:solidFill>
                <a:schemeClr val="tx1"/>
              </a:solidFill>
              <a:latin typeface="游ゴシック" panose="020B0400000000000000" pitchFamily="50" charset="-128"/>
              <a:ea typeface="游ゴシック" panose="020B0400000000000000" pitchFamily="50" charset="-128"/>
            </a:endParaRPr>
          </a:p>
          <a:p>
            <a:pPr marL="72000">
              <a:lnSpc>
                <a:spcPts val="1200"/>
              </a:lnSpc>
              <a:spcAft>
                <a:spcPts val="600"/>
              </a:spcAft>
            </a:pPr>
            <a:endParaRPr lang="en-US" altLang="ja-JP" sz="1000" dirty="0">
              <a:solidFill>
                <a:schemeClr val="tx1"/>
              </a:solidFill>
              <a:latin typeface="游ゴシック" panose="020B0400000000000000" pitchFamily="50" charset="-128"/>
              <a:ea typeface="游ゴシック" panose="020B0400000000000000" pitchFamily="50" charset="-128"/>
            </a:endParaRPr>
          </a:p>
          <a:p>
            <a:pPr marL="72000">
              <a:lnSpc>
                <a:spcPts val="1200"/>
              </a:lnSpc>
              <a:spcAft>
                <a:spcPts val="600"/>
              </a:spcAft>
            </a:pPr>
            <a:endParaRPr lang="en-US" altLang="ja-JP" sz="1000" dirty="0">
              <a:solidFill>
                <a:schemeClr val="tx1"/>
              </a:solidFill>
              <a:latin typeface="游ゴシック" panose="020B0400000000000000" pitchFamily="50" charset="-128"/>
              <a:ea typeface="游ゴシック" panose="020B0400000000000000" pitchFamily="50" charset="-128"/>
            </a:endParaRPr>
          </a:p>
          <a:p>
            <a:pPr marL="72000">
              <a:lnSpc>
                <a:spcPts val="1200"/>
              </a:lnSpc>
              <a:spcAft>
                <a:spcPts val="600"/>
              </a:spcAft>
            </a:pPr>
            <a:endParaRPr lang="en-US" altLang="ja-JP" sz="1000" dirty="0">
              <a:solidFill>
                <a:schemeClr val="tx1"/>
              </a:solidFill>
              <a:latin typeface="游ゴシック" panose="020B0400000000000000" pitchFamily="50" charset="-128"/>
              <a:ea typeface="游ゴシック" panose="020B0400000000000000" pitchFamily="50" charset="-128"/>
            </a:endParaRPr>
          </a:p>
        </p:txBody>
      </p:sp>
      <p:sp>
        <p:nvSpPr>
          <p:cNvPr id="147" name="四角形: 角を丸くする 65">
            <a:extLst>
              <a:ext uri="{FF2B5EF4-FFF2-40B4-BE49-F238E27FC236}">
                <a16:creationId xmlns:a16="http://schemas.microsoft.com/office/drawing/2014/main" id="{8F8D9F16-359E-43B0-BC5D-9E1F61148853}"/>
              </a:ext>
            </a:extLst>
          </p:cNvPr>
          <p:cNvSpPr/>
          <p:nvPr/>
        </p:nvSpPr>
        <p:spPr>
          <a:xfrm>
            <a:off x="169166" y="7394931"/>
            <a:ext cx="1809365" cy="221018"/>
          </a:xfrm>
          <a:prstGeom prst="roundRect">
            <a:avLst>
              <a:gd name="adj" fmla="val 0"/>
            </a:avLst>
          </a:prstGeom>
          <a:solidFill>
            <a:srgbClr val="507596"/>
          </a:solidFill>
          <a:ln w="12700">
            <a:solidFill>
              <a:srgbClr val="50759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36000" rIns="108000" bIns="0" numCol="1" spcCol="0" rtlCol="0" fromWordArt="0" anchor="ctr" anchorCtr="0" forceAA="0" compatLnSpc="1">
            <a:prstTxWarp prst="textNoShape">
              <a:avLst/>
            </a:prstTxWarp>
            <a:spAutoFit/>
          </a:bodyPr>
          <a:lstStyle/>
          <a:p>
            <a:pPr algn="ctr"/>
            <a:r>
              <a:rPr kumimoji="1" lang="ja-JP" altLang="en-US" sz="1200" b="1" dirty="0">
                <a:solidFill>
                  <a:schemeClr val="bg1"/>
                </a:solidFill>
                <a:latin typeface="+mn-ea"/>
              </a:rPr>
              <a:t>まちづくりの方針</a:t>
            </a:r>
          </a:p>
        </p:txBody>
      </p:sp>
      <p:sp>
        <p:nvSpPr>
          <p:cNvPr id="148" name="四角形: 角を丸くする 65">
            <a:extLst>
              <a:ext uri="{FF2B5EF4-FFF2-40B4-BE49-F238E27FC236}">
                <a16:creationId xmlns:a16="http://schemas.microsoft.com/office/drawing/2014/main" id="{8F8D9F16-359E-43B0-BC5D-9E1F61148853}"/>
              </a:ext>
            </a:extLst>
          </p:cNvPr>
          <p:cNvSpPr/>
          <p:nvPr/>
        </p:nvSpPr>
        <p:spPr>
          <a:xfrm>
            <a:off x="183212" y="8471704"/>
            <a:ext cx="1797988" cy="221018"/>
          </a:xfrm>
          <a:prstGeom prst="roundRect">
            <a:avLst>
              <a:gd name="adj" fmla="val 0"/>
            </a:avLst>
          </a:prstGeom>
          <a:solidFill>
            <a:srgbClr val="507596"/>
          </a:solidFill>
          <a:ln w="12700">
            <a:solidFill>
              <a:srgbClr val="50759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36000" rIns="108000" bIns="0" numCol="1" spcCol="0" rtlCol="0" fromWordArt="0" anchor="ctr" anchorCtr="0" forceAA="0" compatLnSpc="1">
            <a:prstTxWarp prst="textNoShape">
              <a:avLst/>
            </a:prstTxWarp>
            <a:spAutoFit/>
          </a:bodyPr>
          <a:lstStyle/>
          <a:p>
            <a:pPr algn="ctr"/>
            <a:r>
              <a:rPr kumimoji="1" lang="ja-JP" altLang="en-US" sz="1200" b="1" dirty="0">
                <a:solidFill>
                  <a:schemeClr val="bg1"/>
                </a:solidFill>
                <a:latin typeface="+mn-ea"/>
              </a:rPr>
              <a:t>将来像</a:t>
            </a:r>
            <a:r>
              <a:rPr kumimoji="1" lang="ja-JP" altLang="en-US" sz="1200" b="1" u="sng" dirty="0">
                <a:solidFill>
                  <a:srgbClr val="FF0000"/>
                </a:solidFill>
                <a:latin typeface="+mn-ea"/>
              </a:rPr>
              <a:t>の実現イメージ</a:t>
            </a:r>
            <a:endParaRPr kumimoji="1" lang="ja-JP" altLang="en-US" sz="1200" b="1" u="sng" dirty="0">
              <a:solidFill>
                <a:schemeClr val="bg1"/>
              </a:solidFill>
              <a:latin typeface="+mn-ea"/>
            </a:endParaRPr>
          </a:p>
        </p:txBody>
      </p:sp>
      <p:sp>
        <p:nvSpPr>
          <p:cNvPr id="150" name="吹き出し: 四角形 37">
            <a:extLst>
              <a:ext uri="{FF2B5EF4-FFF2-40B4-BE49-F238E27FC236}">
                <a16:creationId xmlns:a16="http://schemas.microsoft.com/office/drawing/2014/main" id="{AAF06825-DD42-4D06-9FF2-70DD03180BE8}"/>
              </a:ext>
            </a:extLst>
          </p:cNvPr>
          <p:cNvSpPr/>
          <p:nvPr/>
        </p:nvSpPr>
        <p:spPr>
          <a:xfrm>
            <a:off x="1453928" y="4043816"/>
            <a:ext cx="8839920" cy="307777"/>
          </a:xfrm>
          <a:prstGeom prst="wedgeRectCallout">
            <a:avLst>
              <a:gd name="adj1" fmla="val -40086"/>
              <a:gd name="adj2" fmla="val 1250"/>
            </a:avLst>
          </a:prstGeom>
          <a:noFill/>
          <a:ln w="9525">
            <a:noFill/>
            <a:prstDash val="sysDash"/>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spAutoFit/>
          </a:bodyPr>
          <a:lstStyle/>
          <a:p>
            <a:pPr marL="263525" indent="-192088">
              <a:lnSpc>
                <a:spcPts val="1200"/>
              </a:lnSpc>
              <a:spcAft>
                <a:spcPts val="600"/>
              </a:spcAft>
            </a:pPr>
            <a:r>
              <a:rPr lang="ja-JP" altLang="en-US" sz="1050" dirty="0">
                <a:solidFill>
                  <a:schemeClr val="tx1"/>
                </a:solidFill>
                <a:latin typeface="游ゴシック" panose="020B0400000000000000" pitchFamily="50" charset="-128"/>
              </a:rPr>
              <a:t>●　一方で、南大沢駅周辺地区が今後も持続的に発展していくためには、</a:t>
            </a:r>
            <a:r>
              <a:rPr lang="ja-JP" altLang="en-US" sz="1050" u="sng" dirty="0">
                <a:solidFill>
                  <a:srgbClr val="FF0000"/>
                </a:solidFill>
                <a:latin typeface="游ゴシック" panose="020B0400000000000000" pitchFamily="50" charset="-128"/>
              </a:rPr>
              <a:t>新たな感染症への配慮を含めた</a:t>
            </a:r>
            <a:r>
              <a:rPr lang="ja-JP" altLang="en-US" sz="1050" dirty="0">
                <a:solidFill>
                  <a:schemeClr val="tx1"/>
                </a:solidFill>
                <a:latin typeface="游ゴシック" panose="020B0400000000000000" pitchFamily="50" charset="-128"/>
              </a:rPr>
              <a:t>社会情勢の変化や技術革新に適切に対応するため、新たな都市機能の誘導等の環境整備が求められている。</a:t>
            </a:r>
            <a:endParaRPr lang="en-US" altLang="ja-JP" sz="1050" dirty="0">
              <a:solidFill>
                <a:schemeClr val="tx1"/>
              </a:solidFill>
              <a:latin typeface="游ゴシック" panose="020B0400000000000000" pitchFamily="50" charset="-128"/>
            </a:endParaRPr>
          </a:p>
        </p:txBody>
      </p:sp>
      <p:sp>
        <p:nvSpPr>
          <p:cNvPr id="99" name="テキスト ボックス 98">
            <a:extLst>
              <a:ext uri="{FF2B5EF4-FFF2-40B4-BE49-F238E27FC236}">
                <a16:creationId xmlns:a16="http://schemas.microsoft.com/office/drawing/2014/main" id="{D928863F-AE47-4B77-B9B4-794126688586}"/>
              </a:ext>
            </a:extLst>
          </p:cNvPr>
          <p:cNvSpPr txBox="1"/>
          <p:nvPr/>
        </p:nvSpPr>
        <p:spPr>
          <a:xfrm>
            <a:off x="233058" y="8946370"/>
            <a:ext cx="3471649" cy="5944439"/>
          </a:xfrm>
          <a:prstGeom prst="rect">
            <a:avLst/>
          </a:prstGeom>
          <a:solidFill>
            <a:schemeClr val="bg1"/>
          </a:solidFill>
          <a:ln w="19050">
            <a:solidFill>
              <a:srgbClr val="6666FF"/>
            </a:solidFill>
            <a:miter lim="800000"/>
          </a:ln>
        </p:spPr>
        <p:txBody>
          <a:bodyPr wrap="square" lIns="180000" tIns="72000" rIns="72000" bIns="36000" rtlCol="0">
            <a:noAutofit/>
          </a:bodyPr>
          <a:lstStyle/>
          <a:p>
            <a:pPr>
              <a:spcAft>
                <a:spcPts val="300"/>
              </a:spcAft>
            </a:pPr>
            <a:r>
              <a:rPr kumimoji="1" lang="ja-JP" altLang="en-US" sz="1200" b="1" dirty="0">
                <a:solidFill>
                  <a:srgbClr val="6666FF"/>
                </a:solidFill>
                <a:latin typeface="+mn-ea"/>
              </a:rPr>
              <a:t>将来像１　～</a:t>
            </a:r>
            <a:r>
              <a:rPr kumimoji="1" lang="ja-JP" altLang="en-US" sz="1200" b="1" u="sng" dirty="0">
                <a:solidFill>
                  <a:srgbClr val="FF0000"/>
                </a:solidFill>
                <a:latin typeface="+mn-ea"/>
              </a:rPr>
              <a:t>憩える</a:t>
            </a:r>
            <a:r>
              <a:rPr kumimoji="1" lang="ja-JP" altLang="en-US" sz="1200" b="1" dirty="0">
                <a:solidFill>
                  <a:srgbClr val="6666FF"/>
                </a:solidFill>
                <a:latin typeface="+mn-ea"/>
              </a:rPr>
              <a:t>まち</a:t>
            </a:r>
            <a:r>
              <a:rPr kumimoji="1" lang="en-US" altLang="ja-JP" sz="1200" b="1" dirty="0">
                <a:solidFill>
                  <a:srgbClr val="6666FF"/>
                </a:solidFill>
                <a:latin typeface="+mn-ea"/>
              </a:rPr>
              <a:t>〜</a:t>
            </a:r>
          </a:p>
          <a:p>
            <a:r>
              <a:rPr kumimoji="1" lang="ja-JP" altLang="en-US" sz="1200" b="1" dirty="0">
                <a:solidFill>
                  <a:srgbClr val="6666FF"/>
                </a:solidFill>
                <a:latin typeface="+mn-ea"/>
              </a:rPr>
              <a:t>　多様な機能が駅前に集積し、歩きやすく、</a:t>
            </a:r>
            <a:r>
              <a:rPr kumimoji="1" lang="ja-JP" altLang="en-US" sz="1200" b="1" dirty="0">
                <a:solidFill>
                  <a:srgbClr val="FF0000"/>
                </a:solidFill>
                <a:latin typeface="+mn-ea"/>
              </a:rPr>
              <a:t>　　</a:t>
            </a:r>
            <a:endParaRPr kumimoji="1" lang="en-US" altLang="ja-JP" sz="1200" b="1" dirty="0">
              <a:solidFill>
                <a:srgbClr val="FF0000"/>
              </a:solidFill>
              <a:latin typeface="+mn-ea"/>
            </a:endParaRPr>
          </a:p>
          <a:p>
            <a:r>
              <a:rPr kumimoji="1" lang="ja-JP" altLang="en-US" sz="1200" b="1" dirty="0">
                <a:solidFill>
                  <a:srgbClr val="FF0000"/>
                </a:solidFill>
                <a:latin typeface="+mn-ea"/>
              </a:rPr>
              <a:t>　</a:t>
            </a:r>
            <a:r>
              <a:rPr kumimoji="1" lang="ja-JP" altLang="en-US" sz="1200" b="1" u="sng" dirty="0">
                <a:solidFill>
                  <a:srgbClr val="FF0000"/>
                </a:solidFill>
                <a:latin typeface="+mn-ea"/>
              </a:rPr>
              <a:t>ゆとりと</a:t>
            </a:r>
            <a:r>
              <a:rPr kumimoji="1" lang="ja-JP" altLang="en-US" sz="1200" b="1" dirty="0">
                <a:solidFill>
                  <a:srgbClr val="6666FF"/>
                </a:solidFill>
                <a:latin typeface="+mn-ea"/>
              </a:rPr>
              <a:t>にぎわいが生まれるまち</a:t>
            </a:r>
            <a:endParaRPr kumimoji="1" lang="en-US" altLang="ja-JP" sz="1200" b="1" dirty="0">
              <a:solidFill>
                <a:srgbClr val="6666FF"/>
              </a:solidFill>
              <a:latin typeface="+mn-ea"/>
            </a:endParaRPr>
          </a:p>
          <a:p>
            <a:endParaRPr kumimoji="1" lang="en-US" altLang="ja-JP" sz="1200" b="1" dirty="0">
              <a:latin typeface="+mn-ea"/>
            </a:endParaRPr>
          </a:p>
          <a:p>
            <a:endParaRPr kumimoji="1" lang="en-US" altLang="ja-JP" sz="1200" b="1" dirty="0">
              <a:latin typeface="+mn-ea"/>
            </a:endParaRPr>
          </a:p>
          <a:p>
            <a:endParaRPr kumimoji="1" lang="en-US" altLang="ja-JP" sz="1200" b="1" dirty="0">
              <a:latin typeface="+mn-ea"/>
            </a:endParaRPr>
          </a:p>
          <a:p>
            <a:endParaRPr kumimoji="1" lang="en-US" altLang="ja-JP" sz="1200" b="1" dirty="0">
              <a:latin typeface="+mn-ea"/>
            </a:endParaRPr>
          </a:p>
          <a:p>
            <a:endParaRPr kumimoji="1" lang="en-US" altLang="ja-JP" sz="1200" b="1" dirty="0">
              <a:solidFill>
                <a:srgbClr val="C00000"/>
              </a:solidFill>
              <a:latin typeface="+mn-ea"/>
            </a:endParaRPr>
          </a:p>
          <a:p>
            <a:endParaRPr kumimoji="1" lang="en-US" altLang="ja-JP" sz="1200" b="1" dirty="0">
              <a:latin typeface="+mn-ea"/>
            </a:endParaRPr>
          </a:p>
          <a:p>
            <a:endParaRPr kumimoji="1" lang="en-US" altLang="ja-JP" sz="1200" b="1" dirty="0">
              <a:latin typeface="+mn-ea"/>
            </a:endParaRPr>
          </a:p>
          <a:p>
            <a:endParaRPr kumimoji="1" lang="en-US" altLang="ja-JP" sz="1200" b="1" dirty="0">
              <a:latin typeface="+mn-ea"/>
            </a:endParaRPr>
          </a:p>
          <a:p>
            <a:endParaRPr kumimoji="1" lang="en-US" altLang="ja-JP" sz="1200" b="1" dirty="0">
              <a:latin typeface="+mn-ea"/>
            </a:endParaRPr>
          </a:p>
          <a:p>
            <a:endParaRPr kumimoji="1" lang="en-US" altLang="ja-JP" sz="1200" b="1" dirty="0">
              <a:latin typeface="+mn-ea"/>
            </a:endParaRPr>
          </a:p>
        </p:txBody>
      </p:sp>
      <p:sp>
        <p:nvSpPr>
          <p:cNvPr id="115" name="正方形/長方形 114">
            <a:extLst>
              <a:ext uri="{FF2B5EF4-FFF2-40B4-BE49-F238E27FC236}">
                <a16:creationId xmlns:a16="http://schemas.microsoft.com/office/drawing/2014/main" id="{D32F67AA-B76F-4C17-B2D0-239DCC08E713}"/>
              </a:ext>
            </a:extLst>
          </p:cNvPr>
          <p:cNvSpPr/>
          <p:nvPr/>
        </p:nvSpPr>
        <p:spPr>
          <a:xfrm>
            <a:off x="373435" y="12483726"/>
            <a:ext cx="3090020" cy="388174"/>
          </a:xfrm>
          <a:prstGeom prst="rect">
            <a:avLst/>
          </a:prstGeom>
        </p:spPr>
        <p:txBody>
          <a:bodyPr wrap="square" lIns="36000" tIns="36000" rIns="0" bIns="36000">
            <a:spAutoFit/>
          </a:bodyPr>
          <a:lstStyle/>
          <a:p>
            <a:pPr indent="-361950">
              <a:spcBef>
                <a:spcPts val="1200"/>
              </a:spcBef>
            </a:pPr>
            <a:r>
              <a:rPr lang="ja-JP" altLang="en-US" sz="1050" b="1" dirty="0">
                <a:uFill>
                  <a:solidFill>
                    <a:srgbClr val="FFC000"/>
                  </a:solidFill>
                </a:uFill>
                <a:latin typeface="+mn-ea"/>
              </a:rPr>
              <a:t>　②　生活と仕事の両立への支援</a:t>
            </a:r>
            <a:endParaRPr lang="en-US" altLang="ja-JP" sz="1050" b="1" dirty="0">
              <a:uFill>
                <a:solidFill>
                  <a:srgbClr val="FFC000"/>
                </a:solidFill>
              </a:uFill>
              <a:latin typeface="+mn-ea"/>
            </a:endParaRPr>
          </a:p>
          <a:p>
            <a:r>
              <a:rPr lang="ja-JP" altLang="en-US" sz="1000" b="1" dirty="0">
                <a:uFill>
                  <a:solidFill>
                    <a:srgbClr val="FFC000"/>
                  </a:solidFill>
                </a:uFill>
                <a:latin typeface="+mn-ea"/>
              </a:rPr>
              <a:t>　　</a:t>
            </a:r>
            <a:r>
              <a:rPr lang="ja-JP" altLang="en-US" sz="1000" u="sng" dirty="0">
                <a:solidFill>
                  <a:srgbClr val="FF0000"/>
                </a:solidFill>
                <a:uFill>
                  <a:solidFill>
                    <a:srgbClr val="FFC000"/>
                  </a:solidFill>
                </a:uFill>
                <a:latin typeface="+mn-ea"/>
              </a:rPr>
              <a:t>・誰もが利用できるサテライト・シェアオフィス</a:t>
            </a:r>
            <a:endParaRPr lang="ja-JP" altLang="en-US" sz="1000" u="sng" dirty="0">
              <a:solidFill>
                <a:srgbClr val="FF0000"/>
              </a:solidFill>
              <a:uFill>
                <a:solidFill>
                  <a:srgbClr val="FF7C80"/>
                </a:solidFill>
              </a:uFill>
              <a:latin typeface="+mn-ea"/>
            </a:endParaRPr>
          </a:p>
        </p:txBody>
      </p:sp>
      <p:sp>
        <p:nvSpPr>
          <p:cNvPr id="138" name="正方形/長方形 137">
            <a:extLst>
              <a:ext uri="{FF2B5EF4-FFF2-40B4-BE49-F238E27FC236}">
                <a16:creationId xmlns:a16="http://schemas.microsoft.com/office/drawing/2014/main" id="{C09E4D1F-09B1-4A44-9EB6-7A0BD3261146}"/>
              </a:ext>
            </a:extLst>
          </p:cNvPr>
          <p:cNvSpPr/>
          <p:nvPr/>
        </p:nvSpPr>
        <p:spPr>
          <a:xfrm>
            <a:off x="294236" y="9693743"/>
            <a:ext cx="3351549" cy="1143340"/>
          </a:xfrm>
          <a:prstGeom prst="rect">
            <a:avLst/>
          </a:prstGeom>
          <a:ln w="12700">
            <a:solidFill>
              <a:srgbClr val="6666FF"/>
            </a:solidFill>
            <a:prstDash val="dash"/>
          </a:ln>
        </p:spPr>
        <p:txBody>
          <a:bodyPr wrap="square" lIns="0" tIns="72000" rIns="0" bIns="0">
            <a:noAutofit/>
          </a:bodyPr>
          <a:lstStyle/>
          <a:p>
            <a:r>
              <a:rPr lang="ja-JP" altLang="en-US" sz="1050" b="1" dirty="0">
                <a:solidFill>
                  <a:srgbClr val="333399"/>
                </a:solidFill>
                <a:latin typeface="+mn-ea"/>
              </a:rPr>
              <a:t>　魅力的</a:t>
            </a:r>
            <a:r>
              <a:rPr lang="ja-JP" altLang="en-US" sz="1050" b="1" u="sng" dirty="0">
                <a:solidFill>
                  <a:srgbClr val="FF0000"/>
                </a:solidFill>
                <a:latin typeface="+mn-ea"/>
              </a:rPr>
              <a:t>でゆとりのある</a:t>
            </a:r>
            <a:r>
              <a:rPr lang="ja-JP" altLang="en-US" sz="1050" b="1" dirty="0">
                <a:solidFill>
                  <a:srgbClr val="333399"/>
                </a:solidFill>
                <a:latin typeface="+mn-ea"/>
              </a:rPr>
              <a:t>拠点形成のための機能の複合化</a:t>
            </a:r>
            <a:r>
              <a:rPr lang="en-US" altLang="ja-JP" sz="1050" b="1" dirty="0">
                <a:solidFill>
                  <a:srgbClr val="333399"/>
                </a:solidFill>
                <a:latin typeface="+mn-ea"/>
              </a:rPr>
              <a:t> </a:t>
            </a:r>
            <a:r>
              <a:rPr lang="ja-JP" altLang="en-US" sz="1050" b="1" dirty="0">
                <a:solidFill>
                  <a:srgbClr val="333399"/>
                </a:solidFill>
                <a:latin typeface="+mn-ea"/>
              </a:rPr>
              <a:t>　　</a:t>
            </a:r>
            <a:endParaRPr lang="en-US" altLang="ja-JP" sz="1050" b="1" dirty="0">
              <a:solidFill>
                <a:srgbClr val="333399"/>
              </a:solidFill>
              <a:latin typeface="+mn-ea"/>
            </a:endParaRPr>
          </a:p>
          <a:p>
            <a:r>
              <a:rPr lang="ja-JP" altLang="en-US" sz="1050" b="1" dirty="0">
                <a:solidFill>
                  <a:srgbClr val="333399"/>
                </a:solidFill>
                <a:latin typeface="+mn-ea"/>
              </a:rPr>
              <a:t>　 </a:t>
            </a:r>
            <a:r>
              <a:rPr lang="ja-JP" altLang="en-US" sz="1050" b="1" dirty="0">
                <a:solidFill>
                  <a:schemeClr val="tx1">
                    <a:lumMod val="85000"/>
                    <a:lumOff val="15000"/>
                  </a:schemeClr>
                </a:solidFill>
                <a:latin typeface="+mn-ea"/>
              </a:rPr>
              <a:t>（❷❸❹）</a:t>
            </a:r>
            <a:endParaRPr lang="en-US" altLang="ja-JP" sz="1050" b="1" dirty="0">
              <a:solidFill>
                <a:schemeClr val="tx1">
                  <a:lumMod val="85000"/>
                  <a:lumOff val="15000"/>
                </a:schemeClr>
              </a:solidFill>
              <a:latin typeface="+mn-ea"/>
            </a:endParaRPr>
          </a:p>
          <a:p>
            <a:pPr marL="182563"/>
            <a:r>
              <a:rPr lang="ja-JP" altLang="en-US" sz="1000" dirty="0">
                <a:latin typeface="+mn-ea"/>
              </a:rPr>
              <a:t>　</a:t>
            </a:r>
            <a:r>
              <a:rPr lang="ja-JP" altLang="en-US" sz="1050" dirty="0">
                <a:latin typeface="+mn-ea"/>
              </a:rPr>
              <a:t>地区外から多くの人が訪れる商業施設や大学等の機能を強化しつつ、立地を活かして、より生活を豊かにし、</a:t>
            </a:r>
            <a:r>
              <a:rPr lang="ja-JP" altLang="en-US" sz="1050" dirty="0">
                <a:solidFill>
                  <a:srgbClr val="FF0000"/>
                </a:solidFill>
                <a:latin typeface="+mn-ea"/>
              </a:rPr>
              <a:t>ゆとりのある場に</a:t>
            </a:r>
            <a:r>
              <a:rPr lang="ja-JP" altLang="en-US" sz="1050" dirty="0">
                <a:latin typeface="+mn-ea"/>
              </a:rPr>
              <a:t>人々が集い、活力が生み出されるよう機能の複合化を進める</a:t>
            </a:r>
            <a:endParaRPr lang="en-US" altLang="ja-JP" sz="1050" dirty="0">
              <a:latin typeface="+mn-ea"/>
            </a:endParaRPr>
          </a:p>
        </p:txBody>
      </p:sp>
      <p:sp>
        <p:nvSpPr>
          <p:cNvPr id="139" name="正方形/長方形 138">
            <a:extLst>
              <a:ext uri="{FF2B5EF4-FFF2-40B4-BE49-F238E27FC236}">
                <a16:creationId xmlns:a16="http://schemas.microsoft.com/office/drawing/2014/main" id="{9C8829B6-9DB4-41E4-AF64-A30A0F7E41A9}"/>
              </a:ext>
            </a:extLst>
          </p:cNvPr>
          <p:cNvSpPr/>
          <p:nvPr/>
        </p:nvSpPr>
        <p:spPr>
          <a:xfrm>
            <a:off x="267166" y="11593935"/>
            <a:ext cx="3351549" cy="885038"/>
          </a:xfrm>
          <a:prstGeom prst="rect">
            <a:avLst/>
          </a:prstGeom>
          <a:ln w="12700">
            <a:solidFill>
              <a:srgbClr val="6666FF"/>
            </a:solidFill>
            <a:prstDash val="dash"/>
          </a:ln>
        </p:spPr>
        <p:txBody>
          <a:bodyPr wrap="square" lIns="36000" tIns="36000" rIns="36000" bIns="36000">
            <a:noAutofit/>
          </a:bodyPr>
          <a:lstStyle/>
          <a:p>
            <a:pPr marL="182563" indent="-182563">
              <a:spcBef>
                <a:spcPts val="1200"/>
              </a:spcBef>
            </a:pPr>
            <a:r>
              <a:rPr lang="ja-JP" altLang="en-US" sz="1050" b="1" dirty="0">
                <a:solidFill>
                  <a:srgbClr val="333399"/>
                </a:solidFill>
                <a:latin typeface="+mn-ea"/>
              </a:rPr>
              <a:t>　誰もが</a:t>
            </a:r>
            <a:r>
              <a:rPr lang="ja-JP" altLang="en-US" sz="1050" b="1" u="sng" dirty="0">
                <a:solidFill>
                  <a:srgbClr val="FF0000"/>
                </a:solidFill>
                <a:latin typeface="+mn-ea"/>
              </a:rPr>
              <a:t>ゆとりを持ち</a:t>
            </a:r>
            <a:r>
              <a:rPr lang="ja-JP" altLang="en-US" sz="1050" b="1" dirty="0">
                <a:latin typeface="+mn-ea"/>
              </a:rPr>
              <a:t>、</a:t>
            </a:r>
            <a:r>
              <a:rPr lang="ja-JP" altLang="en-US" sz="1050" b="1" dirty="0">
                <a:solidFill>
                  <a:srgbClr val="333399"/>
                </a:solidFill>
                <a:latin typeface="+mn-ea"/>
              </a:rPr>
              <a:t>自分らしくポジティブに働ける環境の整備</a:t>
            </a:r>
            <a:r>
              <a:rPr lang="ja-JP" altLang="en-US" sz="1050" b="1" dirty="0">
                <a:latin typeface="+mn-ea"/>
              </a:rPr>
              <a:t>（❼） </a:t>
            </a:r>
            <a:r>
              <a:rPr lang="ja-JP" altLang="en-US" sz="1050" b="1" dirty="0">
                <a:solidFill>
                  <a:srgbClr val="333399"/>
                </a:solidFill>
                <a:latin typeface="+mn-ea"/>
              </a:rPr>
              <a:t>　　　　　　　　　　　　　　　　</a:t>
            </a:r>
            <a:endParaRPr lang="en-US" altLang="ja-JP" sz="1050" b="1" dirty="0">
              <a:uFill>
                <a:solidFill>
                  <a:srgbClr val="FFC000"/>
                </a:solidFill>
              </a:uFill>
              <a:latin typeface="+mn-ea"/>
            </a:endParaRPr>
          </a:p>
          <a:p>
            <a:pPr marL="180000"/>
            <a:r>
              <a:rPr lang="ja-JP" altLang="en-US" sz="1050" dirty="0">
                <a:uFill>
                  <a:solidFill>
                    <a:srgbClr val="FF7C80"/>
                  </a:solidFill>
                </a:uFill>
                <a:latin typeface="+mn-ea"/>
              </a:rPr>
              <a:t>　時間や場所にとらわれない柔軟な働き方を可能とし、誰もが</a:t>
            </a:r>
            <a:r>
              <a:rPr lang="ja-JP" altLang="en-US" sz="1050" u="sng" dirty="0">
                <a:solidFill>
                  <a:srgbClr val="FF0000"/>
                </a:solidFill>
                <a:uFill>
                  <a:solidFill>
                    <a:srgbClr val="FF7C80"/>
                  </a:solidFill>
                </a:uFill>
                <a:latin typeface="+mn-ea"/>
              </a:rPr>
              <a:t>ゆとりを持ち</a:t>
            </a:r>
            <a:r>
              <a:rPr lang="ja-JP" altLang="en-US" sz="1050" dirty="0">
                <a:uFill>
                  <a:solidFill>
                    <a:srgbClr val="FF7C80"/>
                  </a:solidFill>
                </a:uFill>
                <a:latin typeface="+mn-ea"/>
              </a:rPr>
              <a:t>、自分らしくポジティブに働ける環境を整備する</a:t>
            </a:r>
            <a:endParaRPr lang="en-US" altLang="ja-JP" sz="1050" dirty="0">
              <a:uFill>
                <a:solidFill>
                  <a:srgbClr val="FF7C80"/>
                </a:solidFill>
              </a:uFill>
              <a:latin typeface="+mn-ea"/>
            </a:endParaRPr>
          </a:p>
        </p:txBody>
      </p:sp>
      <p:sp>
        <p:nvSpPr>
          <p:cNvPr id="153" name="正方形/長方形 152">
            <a:extLst>
              <a:ext uri="{FF2B5EF4-FFF2-40B4-BE49-F238E27FC236}">
                <a16:creationId xmlns:a16="http://schemas.microsoft.com/office/drawing/2014/main" id="{D32F67AA-B76F-4C17-B2D0-239DCC08E713}"/>
              </a:ext>
            </a:extLst>
          </p:cNvPr>
          <p:cNvSpPr/>
          <p:nvPr/>
        </p:nvSpPr>
        <p:spPr>
          <a:xfrm>
            <a:off x="391505" y="10845175"/>
            <a:ext cx="3221627" cy="719034"/>
          </a:xfrm>
          <a:prstGeom prst="rect">
            <a:avLst/>
          </a:prstGeom>
        </p:spPr>
        <p:txBody>
          <a:bodyPr wrap="square" lIns="36000" tIns="36000" rIns="0" bIns="36000">
            <a:spAutoFit/>
          </a:bodyPr>
          <a:lstStyle/>
          <a:p>
            <a:r>
              <a:rPr lang="ja-JP" altLang="en-US" sz="1050" b="1" dirty="0">
                <a:uFill>
                  <a:solidFill>
                    <a:srgbClr val="FFC000"/>
                  </a:solidFill>
                </a:uFill>
                <a:latin typeface="+mn-ea"/>
              </a:rPr>
              <a:t>　①　魅力的な商業施設の整備</a:t>
            </a:r>
            <a:endParaRPr lang="en-US" altLang="ja-JP" sz="1050" b="1" dirty="0">
              <a:uFill>
                <a:solidFill>
                  <a:srgbClr val="FFC000"/>
                </a:solidFill>
              </a:uFill>
              <a:latin typeface="+mn-ea"/>
            </a:endParaRPr>
          </a:p>
          <a:p>
            <a:r>
              <a:rPr lang="ja-JP" altLang="en-US" sz="1050" b="1" dirty="0">
                <a:uFill>
                  <a:solidFill>
                    <a:srgbClr val="FFC000"/>
                  </a:solidFill>
                </a:uFill>
                <a:latin typeface="+mn-ea"/>
              </a:rPr>
              <a:t>　　</a:t>
            </a:r>
            <a:r>
              <a:rPr lang="ja-JP" altLang="en-US" sz="1000" u="sng" dirty="0">
                <a:solidFill>
                  <a:srgbClr val="FF0000"/>
                </a:solidFill>
                <a:uFill>
                  <a:solidFill>
                    <a:srgbClr val="FFC000"/>
                  </a:solidFill>
                </a:uFill>
                <a:latin typeface="+mn-ea"/>
              </a:rPr>
              <a:t>・気持ちのいい空間や自然との共生を生むよう　</a:t>
            </a:r>
            <a:endParaRPr lang="en-US" altLang="ja-JP" sz="1000" u="sng" dirty="0">
              <a:solidFill>
                <a:srgbClr val="FF0000"/>
              </a:solidFill>
              <a:uFill>
                <a:solidFill>
                  <a:srgbClr val="FFC000"/>
                </a:solidFill>
              </a:uFill>
              <a:latin typeface="+mn-ea"/>
            </a:endParaRPr>
          </a:p>
          <a:p>
            <a:r>
              <a:rPr lang="ja-JP" altLang="en-US" sz="1000" dirty="0">
                <a:solidFill>
                  <a:srgbClr val="FF0000"/>
                </a:solidFill>
                <a:uFill>
                  <a:solidFill>
                    <a:srgbClr val="FFC000"/>
                  </a:solidFill>
                </a:uFill>
                <a:latin typeface="+mn-ea"/>
              </a:rPr>
              <a:t>　　　</a:t>
            </a:r>
            <a:r>
              <a:rPr lang="ja-JP" altLang="en-US" sz="1000" u="sng" dirty="0">
                <a:solidFill>
                  <a:srgbClr val="FF0000"/>
                </a:solidFill>
                <a:uFill>
                  <a:solidFill>
                    <a:srgbClr val="FFC000"/>
                  </a:solidFill>
                </a:uFill>
                <a:latin typeface="+mn-ea"/>
              </a:rPr>
              <a:t>なゆとりのあるオープンスペースを活用した　　</a:t>
            </a:r>
            <a:endParaRPr lang="en-US" altLang="ja-JP" sz="1000" u="sng" dirty="0">
              <a:solidFill>
                <a:srgbClr val="FF0000"/>
              </a:solidFill>
              <a:uFill>
                <a:solidFill>
                  <a:srgbClr val="FFC000"/>
                </a:solidFill>
              </a:uFill>
              <a:latin typeface="+mn-ea"/>
            </a:endParaRPr>
          </a:p>
          <a:p>
            <a:r>
              <a:rPr lang="ja-JP" altLang="en-US" sz="1000" dirty="0">
                <a:solidFill>
                  <a:srgbClr val="FF0000"/>
                </a:solidFill>
                <a:uFill>
                  <a:solidFill>
                    <a:srgbClr val="FFC000"/>
                  </a:solidFill>
                </a:uFill>
                <a:latin typeface="+mn-ea"/>
              </a:rPr>
              <a:t>　　　</a:t>
            </a:r>
            <a:r>
              <a:rPr lang="ja-JP" altLang="en-US" sz="1000" u="sng" dirty="0">
                <a:solidFill>
                  <a:srgbClr val="FF0000"/>
                </a:solidFill>
                <a:uFill>
                  <a:solidFill>
                    <a:srgbClr val="FFC000"/>
                  </a:solidFill>
                </a:uFill>
                <a:latin typeface="+mn-ea"/>
              </a:rPr>
              <a:t>商業施設</a:t>
            </a:r>
            <a:endParaRPr lang="ja-JP" altLang="en-US" sz="1000" u="sng" dirty="0">
              <a:solidFill>
                <a:srgbClr val="FF0000"/>
              </a:solidFill>
              <a:uFill>
                <a:solidFill>
                  <a:srgbClr val="FF7C80"/>
                </a:solidFill>
              </a:uFill>
              <a:latin typeface="+mn-ea"/>
            </a:endParaRPr>
          </a:p>
        </p:txBody>
      </p:sp>
      <p:sp>
        <p:nvSpPr>
          <p:cNvPr id="112" name="四角形: 角を丸くする 65">
            <a:extLst>
              <a:ext uri="{FF2B5EF4-FFF2-40B4-BE49-F238E27FC236}">
                <a16:creationId xmlns:a16="http://schemas.microsoft.com/office/drawing/2014/main" id="{8F8D9F16-359E-43B0-BC5D-9E1F61148853}"/>
              </a:ext>
            </a:extLst>
          </p:cNvPr>
          <p:cNvSpPr/>
          <p:nvPr/>
        </p:nvSpPr>
        <p:spPr>
          <a:xfrm>
            <a:off x="265281" y="1924369"/>
            <a:ext cx="1601700" cy="197934"/>
          </a:xfrm>
          <a:prstGeom prst="roundRect">
            <a:avLst>
              <a:gd name="adj" fmla="val 0"/>
            </a:avLst>
          </a:prstGeom>
          <a:solidFill>
            <a:srgbClr val="507596"/>
          </a:solidFill>
          <a:ln w="12700">
            <a:solidFill>
              <a:srgbClr val="50759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36000" rIns="108000" bIns="0" numCol="1" spcCol="0" rtlCol="0" fromWordArt="0" anchor="ctr" anchorCtr="0" forceAA="0" compatLnSpc="1">
            <a:prstTxWarp prst="textNoShape">
              <a:avLst/>
            </a:prstTxWarp>
            <a:spAutoFit/>
          </a:bodyPr>
          <a:lstStyle/>
          <a:p>
            <a:pPr algn="ctr"/>
            <a:r>
              <a:rPr kumimoji="1" lang="ja-JP" altLang="en-US" sz="1050" b="1" dirty="0">
                <a:solidFill>
                  <a:schemeClr val="bg1"/>
                </a:solidFill>
                <a:latin typeface="+mn-ea"/>
              </a:rPr>
              <a:t>位置付け</a:t>
            </a:r>
          </a:p>
        </p:txBody>
      </p:sp>
      <p:sp>
        <p:nvSpPr>
          <p:cNvPr id="159" name="正方形/長方形 158">
            <a:extLst>
              <a:ext uri="{FF2B5EF4-FFF2-40B4-BE49-F238E27FC236}">
                <a16:creationId xmlns:a16="http://schemas.microsoft.com/office/drawing/2014/main" id="{9A9D6082-1DDE-4869-BBDE-698D2F06455A}"/>
              </a:ext>
            </a:extLst>
          </p:cNvPr>
          <p:cNvSpPr/>
          <p:nvPr/>
        </p:nvSpPr>
        <p:spPr>
          <a:xfrm>
            <a:off x="5239992" y="4369277"/>
            <a:ext cx="5083523" cy="2465507"/>
          </a:xfrm>
          <a:prstGeom prst="rect">
            <a:avLst/>
          </a:prstGeom>
        </p:spPr>
        <p:txBody>
          <a:bodyPr wrap="square" lIns="0" tIns="0" rIns="0" bIns="0">
            <a:noAutofit/>
          </a:bodyPr>
          <a:lstStyle/>
          <a:p>
            <a:r>
              <a:rPr lang="en-US" altLang="ja-JP" sz="1000" b="1" dirty="0">
                <a:latin typeface="+mn-ea"/>
              </a:rPr>
              <a:t>【</a:t>
            </a:r>
            <a:r>
              <a:rPr lang="ja-JP" altLang="en-US" sz="1000" b="1" dirty="0">
                <a:latin typeface="+mn-ea"/>
              </a:rPr>
              <a:t>先端技術</a:t>
            </a:r>
            <a:r>
              <a:rPr lang="en-US" altLang="ja-JP" sz="1000" b="1" dirty="0">
                <a:latin typeface="+mn-ea"/>
              </a:rPr>
              <a:t>】</a:t>
            </a:r>
          </a:p>
          <a:p>
            <a:pPr>
              <a:lnSpc>
                <a:spcPts val="700"/>
              </a:lnSpc>
            </a:pPr>
            <a:endParaRPr lang="en-US" altLang="ja-JP" sz="1000" b="1" dirty="0">
              <a:latin typeface="+mn-ea"/>
            </a:endParaRPr>
          </a:p>
          <a:p>
            <a:pPr>
              <a:lnSpc>
                <a:spcPts val="700"/>
              </a:lnSpc>
            </a:pPr>
            <a:r>
              <a:rPr lang="ja-JP" altLang="en-US" sz="1000" dirty="0">
                <a:latin typeface="+mn-ea"/>
              </a:rPr>
              <a:t>　〇大学・研究所が立地しており地区外から多くの研究者・学生が集まっている</a:t>
            </a:r>
            <a:endParaRPr lang="en-US" altLang="ja-JP" sz="1000" dirty="0">
              <a:latin typeface="+mn-ea"/>
            </a:endParaRPr>
          </a:p>
          <a:p>
            <a:r>
              <a:rPr lang="ja-JP" altLang="en-US" sz="1000" dirty="0">
                <a:latin typeface="+mn-ea"/>
              </a:rPr>
              <a:t>　〇</a:t>
            </a:r>
            <a:r>
              <a:rPr lang="en-US" altLang="ja-JP" sz="1000" dirty="0">
                <a:latin typeface="+mn-ea"/>
              </a:rPr>
              <a:t>5G</a:t>
            </a:r>
            <a:r>
              <a:rPr lang="ja-JP" altLang="en-US" sz="1000" dirty="0">
                <a:latin typeface="+mn-ea"/>
              </a:rPr>
              <a:t>重点整備エリアに指定され、今後デジタル環境が整備される</a:t>
            </a:r>
            <a:endParaRPr lang="en-US" altLang="ja-JP" sz="1000" dirty="0">
              <a:latin typeface="+mn-ea"/>
            </a:endParaRPr>
          </a:p>
          <a:p>
            <a:r>
              <a:rPr lang="ja-JP" altLang="en-US" sz="1000" dirty="0">
                <a:latin typeface="+mn-ea"/>
              </a:rPr>
              <a:t>　〇都が先端技術活用にかかる実証実験の展開を積極的に進めている</a:t>
            </a:r>
            <a:endParaRPr lang="en-US" altLang="ja-JP" sz="1000" dirty="0">
              <a:latin typeface="+mn-ea"/>
            </a:endParaRPr>
          </a:p>
          <a:p>
            <a:r>
              <a:rPr lang="ja-JP" altLang="en-US" sz="1000" dirty="0">
                <a:latin typeface="+mn-ea"/>
              </a:rPr>
              <a:t>　❻</a:t>
            </a:r>
            <a:r>
              <a:rPr lang="en-US" altLang="ja-JP" sz="1000" dirty="0">
                <a:latin typeface="+mn-ea"/>
              </a:rPr>
              <a:t>5</a:t>
            </a:r>
            <a:r>
              <a:rPr lang="ja-JP" altLang="en-US" sz="1000" dirty="0">
                <a:latin typeface="+mn-ea"/>
              </a:rPr>
              <a:t>Ｇなど先端技術やデジタル環境の活用が求められる</a:t>
            </a:r>
            <a:endParaRPr lang="en-US" altLang="ja-JP" sz="1000" dirty="0">
              <a:latin typeface="+mn-ea"/>
            </a:endParaRPr>
          </a:p>
          <a:p>
            <a:pPr marL="92075" indent="-92075">
              <a:lnSpc>
                <a:spcPts val="1000"/>
              </a:lnSpc>
            </a:pPr>
            <a:r>
              <a:rPr lang="ja-JP" altLang="en-US" sz="1000" dirty="0">
                <a:latin typeface="+mn-ea"/>
              </a:rPr>
              <a:t>　</a:t>
            </a:r>
            <a:endParaRPr lang="en-US" altLang="ja-JP" sz="1000" dirty="0">
              <a:latin typeface="+mn-ea"/>
            </a:endParaRPr>
          </a:p>
          <a:p>
            <a:pPr marL="266700" indent="-266700">
              <a:lnSpc>
                <a:spcPts val="1000"/>
              </a:lnSpc>
            </a:pPr>
            <a:r>
              <a:rPr lang="ja-JP" altLang="en-US" sz="1000" dirty="0">
                <a:latin typeface="+mn-ea"/>
              </a:rPr>
              <a:t>　❼</a:t>
            </a:r>
            <a:r>
              <a:rPr lang="ja-JP" altLang="en-US" sz="1000" u="sng" dirty="0">
                <a:solidFill>
                  <a:srgbClr val="FF0000"/>
                </a:solidFill>
                <a:latin typeface="+mn-ea"/>
              </a:rPr>
              <a:t>新しい働き方</a:t>
            </a:r>
            <a:r>
              <a:rPr lang="ja-JP" altLang="en-US" sz="1000" dirty="0">
                <a:latin typeface="+mn-ea"/>
              </a:rPr>
              <a:t>など（</a:t>
            </a:r>
            <a:r>
              <a:rPr lang="ja-JP" altLang="en-US" sz="1000" u="sng" dirty="0">
                <a:solidFill>
                  <a:srgbClr val="FF0000"/>
                </a:solidFill>
                <a:latin typeface="+mn-ea"/>
              </a:rPr>
              <a:t>サテライト</a:t>
            </a:r>
            <a:r>
              <a:rPr lang="ja-JP" altLang="en-US" sz="1000" dirty="0">
                <a:latin typeface="+mn-ea"/>
              </a:rPr>
              <a:t>・</a:t>
            </a:r>
            <a:r>
              <a:rPr lang="ja-JP" altLang="en-US" sz="1000" spc="-100" dirty="0">
                <a:latin typeface="+mn-ea"/>
              </a:rPr>
              <a:t>シェアオフィス・保育</a:t>
            </a:r>
            <a:r>
              <a:rPr lang="ja-JP" altLang="en-US" sz="1000" dirty="0">
                <a:latin typeface="+mn-ea"/>
              </a:rPr>
              <a:t>）に対応する「いま求められている」機能が不足している</a:t>
            </a:r>
            <a:endParaRPr lang="en-US" altLang="ja-JP" sz="1000" dirty="0">
              <a:latin typeface="+mn-ea"/>
            </a:endParaRPr>
          </a:p>
          <a:p>
            <a:r>
              <a:rPr lang="en-US" altLang="ja-JP" sz="1000" dirty="0">
                <a:latin typeface="+mn-ea"/>
              </a:rPr>
              <a:t/>
            </a:r>
            <a:br>
              <a:rPr lang="en-US" altLang="ja-JP" sz="1000" dirty="0">
                <a:latin typeface="+mn-ea"/>
              </a:rPr>
            </a:br>
            <a:r>
              <a:rPr lang="en-US" altLang="ja-JP" sz="1000" b="1" dirty="0">
                <a:latin typeface="+mn-ea"/>
              </a:rPr>
              <a:t>【</a:t>
            </a:r>
            <a:r>
              <a:rPr lang="ja-JP" altLang="en-US" sz="1000" b="1" dirty="0">
                <a:latin typeface="+mn-ea"/>
              </a:rPr>
              <a:t>多文化共生</a:t>
            </a:r>
            <a:r>
              <a:rPr lang="en-US" altLang="ja-JP" sz="1000" b="1" dirty="0">
                <a:latin typeface="+mn-ea"/>
              </a:rPr>
              <a:t>】</a:t>
            </a:r>
          </a:p>
          <a:p>
            <a:pPr>
              <a:lnSpc>
                <a:spcPts val="700"/>
              </a:lnSpc>
            </a:pPr>
            <a:endParaRPr lang="en-US" altLang="ja-JP" sz="1000" b="1" dirty="0">
              <a:latin typeface="+mn-ea"/>
            </a:endParaRPr>
          </a:p>
          <a:p>
            <a:pPr marL="266700" indent="-266700"/>
            <a:r>
              <a:rPr lang="ja-JP" altLang="en-US" sz="1000" dirty="0">
                <a:latin typeface="+mn-ea"/>
              </a:rPr>
              <a:t>　〇周辺に多数の大学が立地しており留学生も増加傾向で、都立大学はトップレベルの高等教育機関と評価され、今後積極的に海外の研究者や留学生を受け入れる意向である</a:t>
            </a:r>
            <a:endParaRPr lang="en-US" altLang="ja-JP" sz="1000" dirty="0">
              <a:latin typeface="+mn-ea"/>
            </a:endParaRPr>
          </a:p>
          <a:p>
            <a:r>
              <a:rPr lang="ja-JP" altLang="en-US" sz="1000" dirty="0">
                <a:latin typeface="+mn-ea"/>
              </a:rPr>
              <a:t>　❽留学生を受け入れる環境が不足している（住まい、生活環境）</a:t>
            </a:r>
            <a:endParaRPr lang="en-US" altLang="ja-JP" sz="1000" dirty="0">
              <a:latin typeface="+mn-ea"/>
            </a:endParaRPr>
          </a:p>
        </p:txBody>
      </p:sp>
      <p:sp>
        <p:nvSpPr>
          <p:cNvPr id="55" name="吹き出し: 四角形 37">
            <a:extLst>
              <a:ext uri="{FF2B5EF4-FFF2-40B4-BE49-F238E27FC236}">
                <a16:creationId xmlns:a16="http://schemas.microsoft.com/office/drawing/2014/main" id="{AAF06825-DD42-4D06-9FF2-70DD03180BE8}"/>
              </a:ext>
            </a:extLst>
          </p:cNvPr>
          <p:cNvSpPr/>
          <p:nvPr/>
        </p:nvSpPr>
        <p:spPr>
          <a:xfrm>
            <a:off x="197519" y="3472207"/>
            <a:ext cx="10272776" cy="3499942"/>
          </a:xfrm>
          <a:prstGeom prst="wedgeRectCallout">
            <a:avLst>
              <a:gd name="adj1" fmla="val -40086"/>
              <a:gd name="adj2" fmla="val 1250"/>
            </a:avLst>
          </a:prstGeom>
          <a:noFill/>
          <a:ln w="15875">
            <a:solidFill>
              <a:srgbClr val="507596"/>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wrap="square" lIns="36000" tIns="72000" rIns="36000" bIns="0" rtlCol="0" anchor="t">
            <a:noAutofit/>
          </a:bodyPr>
          <a:lstStyle/>
          <a:p>
            <a:pPr marL="72000">
              <a:lnSpc>
                <a:spcPts val="1200"/>
              </a:lnSpc>
              <a:spcAft>
                <a:spcPts val="600"/>
              </a:spcAft>
            </a:pPr>
            <a:endParaRPr lang="en-US" altLang="ja-JP" sz="1000" dirty="0">
              <a:solidFill>
                <a:schemeClr val="tx1"/>
              </a:solidFill>
              <a:latin typeface="游ゴシック" panose="020B0400000000000000" pitchFamily="50" charset="-128"/>
              <a:ea typeface="游ゴシック" panose="020B0400000000000000" pitchFamily="50" charset="-128"/>
            </a:endParaRPr>
          </a:p>
          <a:p>
            <a:pPr marL="72000">
              <a:lnSpc>
                <a:spcPts val="1200"/>
              </a:lnSpc>
              <a:spcAft>
                <a:spcPts val="600"/>
              </a:spcAft>
            </a:pPr>
            <a:endParaRPr lang="en-US" altLang="ja-JP" sz="1000" dirty="0">
              <a:solidFill>
                <a:schemeClr val="tx1"/>
              </a:solidFill>
              <a:latin typeface="游ゴシック" panose="020B0400000000000000" pitchFamily="50" charset="-128"/>
              <a:ea typeface="游ゴシック" panose="020B0400000000000000" pitchFamily="50" charset="-128"/>
            </a:endParaRPr>
          </a:p>
          <a:p>
            <a:pPr marL="72000">
              <a:lnSpc>
                <a:spcPts val="1200"/>
              </a:lnSpc>
              <a:spcAft>
                <a:spcPts val="600"/>
              </a:spcAft>
            </a:pPr>
            <a:endParaRPr lang="en-US" altLang="ja-JP" sz="1000" dirty="0">
              <a:solidFill>
                <a:schemeClr val="tx1"/>
              </a:solidFill>
              <a:latin typeface="游ゴシック" panose="020B0400000000000000" pitchFamily="50" charset="-128"/>
              <a:ea typeface="游ゴシック" panose="020B0400000000000000" pitchFamily="50" charset="-128"/>
            </a:endParaRPr>
          </a:p>
          <a:p>
            <a:pPr marL="72000">
              <a:lnSpc>
                <a:spcPts val="1200"/>
              </a:lnSpc>
              <a:spcAft>
                <a:spcPts val="600"/>
              </a:spcAft>
            </a:pPr>
            <a:endParaRPr lang="en-US" altLang="ja-JP" sz="1000" dirty="0">
              <a:solidFill>
                <a:schemeClr val="tx1"/>
              </a:solidFill>
              <a:latin typeface="游ゴシック" panose="020B0400000000000000" pitchFamily="50" charset="-128"/>
              <a:ea typeface="游ゴシック" panose="020B0400000000000000" pitchFamily="50" charset="-128"/>
            </a:endParaRPr>
          </a:p>
          <a:p>
            <a:pPr marL="72000">
              <a:lnSpc>
                <a:spcPts val="1200"/>
              </a:lnSpc>
              <a:spcAft>
                <a:spcPts val="600"/>
              </a:spcAft>
            </a:pPr>
            <a:endParaRPr lang="en-US" altLang="ja-JP" sz="1000" dirty="0">
              <a:solidFill>
                <a:schemeClr val="tx1"/>
              </a:solidFill>
              <a:latin typeface="游ゴシック" panose="020B0400000000000000" pitchFamily="50" charset="-128"/>
              <a:ea typeface="游ゴシック" panose="020B0400000000000000" pitchFamily="50" charset="-128"/>
            </a:endParaRPr>
          </a:p>
          <a:p>
            <a:pPr marL="72000">
              <a:lnSpc>
                <a:spcPts val="1200"/>
              </a:lnSpc>
              <a:spcAft>
                <a:spcPts val="600"/>
              </a:spcAft>
            </a:pPr>
            <a:endParaRPr lang="en-US" altLang="ja-JP" sz="1000" dirty="0">
              <a:solidFill>
                <a:schemeClr val="tx1"/>
              </a:solidFill>
              <a:latin typeface="游ゴシック" panose="020B0400000000000000" pitchFamily="50" charset="-128"/>
              <a:ea typeface="游ゴシック" panose="020B0400000000000000" pitchFamily="50" charset="-128"/>
            </a:endParaRPr>
          </a:p>
          <a:p>
            <a:pPr marL="72000">
              <a:lnSpc>
                <a:spcPts val="1200"/>
              </a:lnSpc>
              <a:spcAft>
                <a:spcPts val="600"/>
              </a:spcAft>
            </a:pPr>
            <a:endParaRPr lang="en-US" altLang="ja-JP" sz="1000" dirty="0">
              <a:solidFill>
                <a:schemeClr val="tx1"/>
              </a:solidFill>
              <a:latin typeface="游ゴシック" panose="020B0400000000000000" pitchFamily="50" charset="-128"/>
              <a:ea typeface="游ゴシック" panose="020B0400000000000000" pitchFamily="50" charset="-128"/>
            </a:endParaRPr>
          </a:p>
          <a:p>
            <a:pPr marL="72000">
              <a:lnSpc>
                <a:spcPts val="1200"/>
              </a:lnSpc>
              <a:spcAft>
                <a:spcPts val="600"/>
              </a:spcAft>
            </a:pPr>
            <a:endParaRPr lang="en-US" altLang="ja-JP" sz="1000" dirty="0">
              <a:solidFill>
                <a:schemeClr val="tx1"/>
              </a:solidFill>
              <a:latin typeface="游ゴシック" panose="020B0400000000000000" pitchFamily="50" charset="-128"/>
              <a:ea typeface="游ゴシック" panose="020B0400000000000000" pitchFamily="50" charset="-128"/>
            </a:endParaRPr>
          </a:p>
          <a:p>
            <a:pPr marL="72000">
              <a:lnSpc>
                <a:spcPts val="1200"/>
              </a:lnSpc>
              <a:spcAft>
                <a:spcPts val="600"/>
              </a:spcAft>
            </a:pPr>
            <a:endParaRPr lang="en-US" altLang="ja-JP" sz="1000" dirty="0">
              <a:solidFill>
                <a:schemeClr val="tx1"/>
              </a:solidFill>
              <a:latin typeface="游ゴシック" panose="020B0400000000000000" pitchFamily="50" charset="-128"/>
              <a:ea typeface="游ゴシック" panose="020B0400000000000000" pitchFamily="50" charset="-128"/>
            </a:endParaRPr>
          </a:p>
          <a:p>
            <a:pPr marL="72000">
              <a:lnSpc>
                <a:spcPts val="1200"/>
              </a:lnSpc>
              <a:spcAft>
                <a:spcPts val="600"/>
              </a:spcAft>
            </a:pPr>
            <a:endParaRPr lang="en-US" altLang="ja-JP" sz="1000" dirty="0">
              <a:solidFill>
                <a:schemeClr val="tx1"/>
              </a:solidFill>
              <a:latin typeface="游ゴシック" panose="020B0400000000000000" pitchFamily="50" charset="-128"/>
              <a:ea typeface="游ゴシック" panose="020B0400000000000000" pitchFamily="50" charset="-128"/>
            </a:endParaRPr>
          </a:p>
          <a:p>
            <a:pPr marL="72000">
              <a:lnSpc>
                <a:spcPts val="1200"/>
              </a:lnSpc>
              <a:spcAft>
                <a:spcPts val="600"/>
              </a:spcAft>
            </a:pPr>
            <a:endParaRPr lang="en-US" altLang="ja-JP" sz="1000" dirty="0">
              <a:solidFill>
                <a:schemeClr val="tx1"/>
              </a:solidFill>
              <a:latin typeface="游ゴシック" panose="020B0400000000000000" pitchFamily="50" charset="-128"/>
              <a:ea typeface="游ゴシック" panose="020B0400000000000000" pitchFamily="50" charset="-128"/>
            </a:endParaRPr>
          </a:p>
          <a:p>
            <a:pPr marL="72000">
              <a:lnSpc>
                <a:spcPts val="1200"/>
              </a:lnSpc>
              <a:spcAft>
                <a:spcPts val="600"/>
              </a:spcAft>
            </a:pPr>
            <a:endParaRPr lang="en-US" altLang="ja-JP" sz="1000" dirty="0">
              <a:solidFill>
                <a:schemeClr val="tx1"/>
              </a:solidFill>
              <a:latin typeface="游ゴシック" panose="020B0400000000000000" pitchFamily="50" charset="-128"/>
              <a:ea typeface="游ゴシック" panose="020B0400000000000000" pitchFamily="50" charset="-128"/>
            </a:endParaRPr>
          </a:p>
          <a:p>
            <a:pPr marL="72000">
              <a:lnSpc>
                <a:spcPts val="1200"/>
              </a:lnSpc>
              <a:spcAft>
                <a:spcPts val="600"/>
              </a:spcAft>
            </a:pPr>
            <a:endParaRPr lang="en-US" altLang="ja-JP" sz="1000" dirty="0">
              <a:solidFill>
                <a:schemeClr val="tx1"/>
              </a:solidFill>
              <a:latin typeface="游ゴシック" panose="020B0400000000000000" pitchFamily="50" charset="-128"/>
              <a:ea typeface="游ゴシック" panose="020B0400000000000000" pitchFamily="50" charset="-128"/>
            </a:endParaRPr>
          </a:p>
          <a:p>
            <a:pPr marL="72000">
              <a:lnSpc>
                <a:spcPts val="1200"/>
              </a:lnSpc>
              <a:spcAft>
                <a:spcPts val="600"/>
              </a:spcAft>
            </a:pPr>
            <a:endParaRPr lang="en-US" altLang="ja-JP" sz="1000" dirty="0">
              <a:solidFill>
                <a:schemeClr val="tx1"/>
              </a:solidFill>
              <a:latin typeface="游ゴシック" panose="020B0400000000000000" pitchFamily="50" charset="-128"/>
              <a:ea typeface="游ゴシック" panose="020B0400000000000000" pitchFamily="50" charset="-128"/>
            </a:endParaRPr>
          </a:p>
          <a:p>
            <a:pPr marL="72000">
              <a:lnSpc>
                <a:spcPts val="1200"/>
              </a:lnSpc>
              <a:spcAft>
                <a:spcPts val="600"/>
              </a:spcAft>
            </a:pPr>
            <a:endParaRPr lang="en-US" altLang="ja-JP" sz="1000" dirty="0">
              <a:solidFill>
                <a:schemeClr val="tx1"/>
              </a:solidFill>
              <a:latin typeface="游ゴシック" panose="020B0400000000000000" pitchFamily="50" charset="-128"/>
              <a:ea typeface="游ゴシック" panose="020B0400000000000000" pitchFamily="50" charset="-128"/>
            </a:endParaRPr>
          </a:p>
        </p:txBody>
      </p:sp>
      <p:grpSp>
        <p:nvGrpSpPr>
          <p:cNvPr id="4" name="グループ化 3"/>
          <p:cNvGrpSpPr/>
          <p:nvPr/>
        </p:nvGrpSpPr>
        <p:grpSpPr>
          <a:xfrm>
            <a:off x="7167489" y="8942837"/>
            <a:ext cx="3300798" cy="5947974"/>
            <a:chOff x="7091289" y="8857112"/>
            <a:chExt cx="3300798" cy="5947974"/>
          </a:xfrm>
        </p:grpSpPr>
        <p:sp>
          <p:nvSpPr>
            <p:cNvPr id="97" name="テキスト ボックス 96">
              <a:extLst>
                <a:ext uri="{FF2B5EF4-FFF2-40B4-BE49-F238E27FC236}">
                  <a16:creationId xmlns:a16="http://schemas.microsoft.com/office/drawing/2014/main" id="{B930603E-FAC2-4519-942B-0FFCB4A07C3B}"/>
                </a:ext>
              </a:extLst>
            </p:cNvPr>
            <p:cNvSpPr txBox="1"/>
            <p:nvPr/>
          </p:nvSpPr>
          <p:spPr>
            <a:xfrm>
              <a:off x="7091289" y="8857112"/>
              <a:ext cx="3300798" cy="5947974"/>
            </a:xfrm>
            <a:prstGeom prst="rect">
              <a:avLst/>
            </a:prstGeom>
            <a:solidFill>
              <a:schemeClr val="bg1"/>
            </a:solidFill>
            <a:ln w="19050">
              <a:solidFill>
                <a:srgbClr val="6666FF"/>
              </a:solidFill>
              <a:miter lim="800000"/>
            </a:ln>
          </p:spPr>
          <p:txBody>
            <a:bodyPr wrap="square" lIns="180000" tIns="72000" rIns="72000" bIns="36000" rtlCol="0">
              <a:noAutofit/>
            </a:bodyPr>
            <a:lstStyle/>
            <a:p>
              <a:pPr>
                <a:spcAft>
                  <a:spcPts val="300"/>
                </a:spcAft>
              </a:pPr>
              <a:r>
                <a:rPr kumimoji="1" lang="ja-JP" altLang="en-US" sz="1200" b="1" dirty="0">
                  <a:solidFill>
                    <a:srgbClr val="6666FF"/>
                  </a:solidFill>
                  <a:latin typeface="+mn-ea"/>
                </a:rPr>
                <a:t>将来像３　～多様性のあるまち～</a:t>
              </a:r>
              <a:endParaRPr kumimoji="1" lang="en-US" altLang="ja-JP" sz="1200" b="1" dirty="0">
                <a:solidFill>
                  <a:srgbClr val="6666FF"/>
                </a:solidFill>
                <a:latin typeface="+mn-ea"/>
              </a:endParaRPr>
            </a:p>
            <a:p>
              <a:pPr indent="182563"/>
              <a:r>
                <a:rPr kumimoji="1" lang="ja-JP" altLang="en-US" sz="1200" b="1" dirty="0">
                  <a:solidFill>
                    <a:srgbClr val="6666FF"/>
                  </a:solidFill>
                  <a:latin typeface="+mn-ea"/>
                </a:rPr>
                <a:t>国内外の多様な人々が集い</a:t>
              </a:r>
              <a:r>
                <a:rPr kumimoji="1" lang="ja-JP" altLang="en-US" sz="1200" b="1" u="sng" dirty="0">
                  <a:solidFill>
                    <a:srgbClr val="FF0000"/>
                  </a:solidFill>
                  <a:latin typeface="+mn-ea"/>
                </a:rPr>
                <a:t>新たに</a:t>
              </a:r>
              <a:r>
                <a:rPr kumimoji="1" lang="ja-JP" altLang="en-US" sz="1200" b="1" dirty="0">
                  <a:solidFill>
                    <a:srgbClr val="6666FF"/>
                  </a:solidFill>
                  <a:latin typeface="+mn-ea"/>
                </a:rPr>
                <a:t>交流し、</a:t>
              </a:r>
              <a:endParaRPr kumimoji="1" lang="en-US" altLang="ja-JP" sz="1200" b="1" dirty="0">
                <a:solidFill>
                  <a:srgbClr val="6666FF"/>
                </a:solidFill>
                <a:latin typeface="+mn-ea"/>
              </a:endParaRPr>
            </a:p>
            <a:p>
              <a:pPr indent="182563"/>
              <a:r>
                <a:rPr kumimoji="1" lang="ja-JP" altLang="en-US" sz="1200" b="1" dirty="0">
                  <a:solidFill>
                    <a:srgbClr val="6666FF"/>
                  </a:solidFill>
                  <a:latin typeface="+mn-ea"/>
                </a:rPr>
                <a:t>安心・快適に暮らせるまち</a:t>
              </a:r>
              <a:endParaRPr kumimoji="1" lang="en-US" altLang="ja-JP" sz="1200" b="1" dirty="0">
                <a:solidFill>
                  <a:srgbClr val="6666FF"/>
                </a:solidFill>
                <a:latin typeface="+mn-ea"/>
              </a:endParaRPr>
            </a:p>
            <a:p>
              <a:endParaRPr kumimoji="1" lang="en-US" altLang="ja-JP" sz="1200" b="1" dirty="0">
                <a:latin typeface="+mn-ea"/>
              </a:endParaRPr>
            </a:p>
            <a:p>
              <a:endParaRPr kumimoji="1" lang="en-US" altLang="ja-JP" sz="1200" b="1" dirty="0">
                <a:latin typeface="+mn-ea"/>
              </a:endParaRPr>
            </a:p>
            <a:p>
              <a:endParaRPr kumimoji="1" lang="en-US" altLang="ja-JP" sz="1200" b="1" dirty="0">
                <a:latin typeface="+mn-ea"/>
              </a:endParaRPr>
            </a:p>
            <a:p>
              <a:endParaRPr kumimoji="1" lang="en-US" altLang="ja-JP" sz="1200" b="1" dirty="0">
                <a:latin typeface="+mn-ea"/>
              </a:endParaRPr>
            </a:p>
            <a:p>
              <a:endParaRPr kumimoji="1" lang="en-US" altLang="ja-JP" sz="1200" b="1" dirty="0">
                <a:latin typeface="+mn-ea"/>
              </a:endParaRPr>
            </a:p>
            <a:p>
              <a:endParaRPr kumimoji="1" lang="en-US" altLang="ja-JP" sz="1200" b="1" dirty="0">
                <a:latin typeface="+mn-ea"/>
              </a:endParaRPr>
            </a:p>
            <a:p>
              <a:endParaRPr kumimoji="1" lang="en-US" altLang="ja-JP" sz="1200" b="1" dirty="0">
                <a:latin typeface="+mn-ea"/>
              </a:endParaRPr>
            </a:p>
            <a:p>
              <a:endParaRPr kumimoji="1" lang="en-US" altLang="ja-JP" sz="1200" b="1" dirty="0">
                <a:latin typeface="+mn-ea"/>
              </a:endParaRPr>
            </a:p>
            <a:p>
              <a:endParaRPr kumimoji="1" lang="en-US" altLang="ja-JP" sz="1200" b="1" dirty="0">
                <a:latin typeface="+mn-ea"/>
              </a:endParaRPr>
            </a:p>
            <a:p>
              <a:endParaRPr kumimoji="1" lang="en-US" altLang="ja-JP" sz="1200" b="1" dirty="0">
                <a:latin typeface="+mn-ea"/>
              </a:endParaRPr>
            </a:p>
          </p:txBody>
        </p:sp>
        <p:sp>
          <p:nvSpPr>
            <p:cNvPr id="121" name="正方形/長方形 120">
              <a:extLst>
                <a:ext uri="{FF2B5EF4-FFF2-40B4-BE49-F238E27FC236}">
                  <a16:creationId xmlns:a16="http://schemas.microsoft.com/office/drawing/2014/main" id="{4D0C5483-DD06-4D01-A7CD-1AD7CB3A6B33}"/>
                </a:ext>
              </a:extLst>
            </p:cNvPr>
            <p:cNvSpPr/>
            <p:nvPr/>
          </p:nvSpPr>
          <p:spPr>
            <a:xfrm>
              <a:off x="7169681" y="11367883"/>
              <a:ext cx="3103349" cy="2519527"/>
            </a:xfrm>
            <a:prstGeom prst="rect">
              <a:avLst/>
            </a:prstGeom>
          </p:spPr>
          <p:txBody>
            <a:bodyPr wrap="square" lIns="36000" tIns="36000" rIns="0" bIns="36000">
              <a:spAutoFit/>
            </a:bodyPr>
            <a:lstStyle/>
            <a:p>
              <a:r>
                <a:rPr lang="ja-JP" altLang="en-US" sz="1050" b="1" dirty="0">
                  <a:uFill>
                    <a:solidFill>
                      <a:srgbClr val="FFC000"/>
                    </a:solidFill>
                  </a:uFill>
                  <a:latin typeface="+mn-ea"/>
                </a:rPr>
                <a:t>　①　ゆるやかにつながる居場所づくり</a:t>
              </a:r>
              <a:endParaRPr lang="en-US" altLang="ja-JP" sz="1050" b="1" dirty="0">
                <a:uFill>
                  <a:solidFill>
                    <a:srgbClr val="FFC000"/>
                  </a:solidFill>
                </a:uFill>
                <a:latin typeface="+mn-ea"/>
              </a:endParaRPr>
            </a:p>
            <a:p>
              <a:r>
                <a:rPr lang="ja-JP" altLang="en-US" sz="1050" b="1" dirty="0">
                  <a:uFill>
                    <a:solidFill>
                      <a:srgbClr val="FFC000"/>
                    </a:solidFill>
                  </a:uFill>
                  <a:latin typeface="+mn-ea"/>
                </a:rPr>
                <a:t>　　</a:t>
              </a:r>
              <a:r>
                <a:rPr lang="ja-JP" altLang="en-US" sz="1000" dirty="0">
                  <a:uFill>
                    <a:solidFill>
                      <a:srgbClr val="FFC000"/>
                    </a:solidFill>
                  </a:uFill>
                  <a:latin typeface="+mn-ea"/>
                </a:rPr>
                <a:t>・人との関りが生まれ、生きがいを感じ、心豊か</a:t>
              </a:r>
              <a:r>
                <a:rPr lang="ja-JP" altLang="en-US" sz="1000" u="sng" dirty="0">
                  <a:solidFill>
                    <a:srgbClr val="FF0000"/>
                  </a:solidFill>
                  <a:uFill>
                    <a:solidFill>
                      <a:srgbClr val="FFC000"/>
                    </a:solidFill>
                  </a:uFill>
                  <a:latin typeface="+mn-ea"/>
                </a:rPr>
                <a:t>　　</a:t>
              </a:r>
              <a:endParaRPr lang="en-US" altLang="ja-JP" sz="1000" u="sng" dirty="0">
                <a:solidFill>
                  <a:srgbClr val="FF0000"/>
                </a:solidFill>
                <a:uFill>
                  <a:solidFill>
                    <a:srgbClr val="FFC000"/>
                  </a:solidFill>
                </a:uFill>
                <a:latin typeface="+mn-ea"/>
              </a:endParaRPr>
            </a:p>
            <a:p>
              <a:r>
                <a:rPr lang="ja-JP" altLang="en-US" sz="1000" dirty="0">
                  <a:solidFill>
                    <a:srgbClr val="FF0000"/>
                  </a:solidFill>
                  <a:uFill>
                    <a:solidFill>
                      <a:srgbClr val="FFC000"/>
                    </a:solidFill>
                  </a:uFill>
                  <a:latin typeface="+mn-ea"/>
                </a:rPr>
                <a:t>　　　</a:t>
              </a:r>
              <a:r>
                <a:rPr lang="ja-JP" altLang="en-US" sz="1000" dirty="0">
                  <a:uFill>
                    <a:solidFill>
                      <a:srgbClr val="FFC000"/>
                    </a:solidFill>
                  </a:uFill>
                  <a:latin typeface="+mn-ea"/>
                </a:rPr>
                <a:t>に暮らせる</a:t>
              </a:r>
              <a:r>
                <a:rPr lang="ja-JP" altLang="en-US" sz="1000" u="sng" dirty="0">
                  <a:solidFill>
                    <a:srgbClr val="FF0000"/>
                  </a:solidFill>
                  <a:uFill>
                    <a:solidFill>
                      <a:srgbClr val="FFC000"/>
                    </a:solidFill>
                  </a:uFill>
                  <a:latin typeface="+mn-ea"/>
                </a:rPr>
                <a:t>ゆとりのある</a:t>
              </a:r>
              <a:r>
                <a:rPr lang="ja-JP" altLang="en-US" sz="1000" dirty="0">
                  <a:uFill>
                    <a:solidFill>
                      <a:srgbClr val="FFC000"/>
                    </a:solidFill>
                  </a:uFill>
                  <a:latin typeface="+mn-ea"/>
                </a:rPr>
                <a:t>居場所空間</a:t>
              </a:r>
              <a:endParaRPr lang="en-US" altLang="ja-JP" sz="1000" dirty="0">
                <a:uFill>
                  <a:solidFill>
                    <a:srgbClr val="FFC000"/>
                  </a:solidFill>
                </a:uFill>
                <a:latin typeface="+mn-ea"/>
              </a:endParaRPr>
            </a:p>
            <a:p>
              <a:r>
                <a:rPr lang="ja-JP" altLang="en-US" sz="1000" dirty="0">
                  <a:uFill>
                    <a:solidFill>
                      <a:srgbClr val="FFC000"/>
                    </a:solidFill>
                  </a:uFill>
                  <a:latin typeface="+mn-ea"/>
                </a:rPr>
                <a:t>　　　</a:t>
              </a:r>
              <a:r>
                <a:rPr lang="ja-JP" altLang="en-US" sz="1000" u="sng" dirty="0">
                  <a:solidFill>
                    <a:srgbClr val="FF0000"/>
                  </a:solidFill>
                  <a:uFill>
                    <a:solidFill>
                      <a:srgbClr val="FFC000"/>
                    </a:solidFill>
                  </a:uFill>
                  <a:latin typeface="+mn-ea"/>
                </a:rPr>
                <a:t>（留学生等のコミュニティスペースの整備）</a:t>
              </a:r>
              <a:endParaRPr lang="en-US" altLang="ja-JP" sz="1000" u="sng" dirty="0">
                <a:solidFill>
                  <a:srgbClr val="FF0000"/>
                </a:solidFill>
                <a:uFill>
                  <a:solidFill>
                    <a:srgbClr val="FF7C80"/>
                  </a:solidFill>
                </a:uFill>
                <a:latin typeface="+mn-ea"/>
              </a:endParaRPr>
            </a:p>
            <a:p>
              <a:pPr marL="361950" indent="-361950">
                <a:spcBef>
                  <a:spcPts val="600"/>
                </a:spcBef>
              </a:pPr>
              <a:r>
                <a:rPr lang="ja-JP" altLang="en-US" sz="1050" b="1" dirty="0">
                  <a:uFill>
                    <a:solidFill>
                      <a:srgbClr val="FFC000"/>
                    </a:solidFill>
                  </a:uFill>
                  <a:latin typeface="+mn-ea"/>
                </a:rPr>
                <a:t>　②　エリアマネジメントによる多様な人々の新たな交流の促進</a:t>
              </a:r>
              <a:endParaRPr lang="en-US" altLang="ja-JP" sz="1050" b="1" dirty="0">
                <a:uFill>
                  <a:solidFill>
                    <a:srgbClr val="FFC000"/>
                  </a:solidFill>
                </a:uFill>
                <a:latin typeface="+mn-ea"/>
              </a:endParaRPr>
            </a:p>
            <a:p>
              <a:pPr marL="361950" indent="-361950"/>
              <a:r>
                <a:rPr lang="ja-JP" altLang="en-US" sz="1050" b="1" dirty="0">
                  <a:uFill>
                    <a:solidFill>
                      <a:srgbClr val="FFC000"/>
                    </a:solidFill>
                  </a:uFill>
                  <a:latin typeface="+mn-ea"/>
                </a:rPr>
                <a:t>　　</a:t>
              </a:r>
              <a:r>
                <a:rPr lang="ja-JP" altLang="en-US" sz="1000" dirty="0">
                  <a:uFill>
                    <a:solidFill>
                      <a:srgbClr val="FFC000"/>
                    </a:solidFill>
                  </a:uFill>
                  <a:latin typeface="+mn-ea"/>
                </a:rPr>
                <a:t>・</a:t>
              </a:r>
              <a:r>
                <a:rPr lang="ja-JP" altLang="en-US" sz="1000" dirty="0">
                  <a:uFill>
                    <a:solidFill>
                      <a:srgbClr val="FF7C80"/>
                    </a:solidFill>
                  </a:uFill>
                  <a:latin typeface="+mn-ea"/>
                </a:rPr>
                <a:t>エリアマネジメント組織と連携した取組により</a:t>
              </a:r>
              <a:r>
                <a:rPr lang="ja-JP" altLang="en-US" sz="1000" u="sng" dirty="0">
                  <a:solidFill>
                    <a:srgbClr val="FF0000"/>
                  </a:solidFill>
                  <a:uFill>
                    <a:solidFill>
                      <a:srgbClr val="FF7C80"/>
                    </a:solidFill>
                  </a:uFill>
                  <a:latin typeface="+mn-ea"/>
                </a:rPr>
                <a:t>新たな交流</a:t>
              </a:r>
              <a:endParaRPr lang="en-US" altLang="ja-JP" sz="1000" u="sng" dirty="0">
                <a:solidFill>
                  <a:srgbClr val="FF0000"/>
                </a:solidFill>
                <a:uFill>
                  <a:solidFill>
                    <a:srgbClr val="FF7C80"/>
                  </a:solidFill>
                </a:uFill>
                <a:latin typeface="+mn-ea"/>
              </a:endParaRPr>
            </a:p>
            <a:p>
              <a:pPr marL="355600" indent="-355600">
                <a:spcBef>
                  <a:spcPts val="1200"/>
                </a:spcBef>
              </a:pPr>
              <a:r>
                <a:rPr lang="ja-JP" altLang="en-US" sz="1050" b="1" dirty="0">
                  <a:uFill>
                    <a:solidFill>
                      <a:srgbClr val="FFC000"/>
                    </a:solidFill>
                  </a:uFill>
                  <a:latin typeface="+mn-ea"/>
                </a:rPr>
                <a:t>　③　</a:t>
              </a:r>
              <a:r>
                <a:rPr lang="ja-JP" altLang="ja-JP" sz="1050" b="1" dirty="0">
                  <a:uFill>
                    <a:solidFill>
                      <a:srgbClr val="FFC000"/>
                    </a:solidFill>
                  </a:uFill>
                  <a:latin typeface="+mn-ea"/>
                </a:rPr>
                <a:t>海外の研究者や留学生が暮らしやすい環境の整備</a:t>
              </a:r>
              <a:endParaRPr lang="en-US" altLang="ja-JP" sz="1050" b="1" dirty="0">
                <a:uFill>
                  <a:solidFill>
                    <a:srgbClr val="FFC000"/>
                  </a:solidFill>
                </a:uFill>
                <a:latin typeface="+mn-ea"/>
              </a:endParaRPr>
            </a:p>
            <a:p>
              <a:pPr marL="355600" indent="-355600"/>
              <a:r>
                <a:rPr lang="ja-JP" altLang="en-US" sz="1050" b="1" dirty="0">
                  <a:uFill>
                    <a:solidFill>
                      <a:srgbClr val="FFC000"/>
                    </a:solidFill>
                  </a:uFill>
                  <a:latin typeface="+mn-ea"/>
                </a:rPr>
                <a:t>　　</a:t>
              </a:r>
              <a:r>
                <a:rPr lang="ja-JP" altLang="en-US" sz="1000" dirty="0">
                  <a:uFill>
                    <a:solidFill>
                      <a:srgbClr val="FFC000"/>
                    </a:solidFill>
                  </a:uFill>
                  <a:latin typeface="+mn-ea"/>
                </a:rPr>
                <a:t>・</a:t>
              </a:r>
              <a:r>
                <a:rPr lang="ja-JP" altLang="en-US" sz="1000" dirty="0">
                  <a:uFill>
                    <a:solidFill>
                      <a:srgbClr val="FF7C80"/>
                    </a:solidFill>
                  </a:uFill>
                  <a:latin typeface="+mn-ea"/>
                </a:rPr>
                <a:t>ハード・ソフトの両面で多文化共生の取組を促進</a:t>
              </a:r>
              <a:r>
                <a:rPr lang="ja-JP" altLang="en-US" sz="1000" u="sng" dirty="0">
                  <a:solidFill>
                    <a:srgbClr val="FF0000"/>
                  </a:solidFill>
                  <a:uFill>
                    <a:solidFill>
                      <a:srgbClr val="FF7C80"/>
                    </a:solidFill>
                  </a:uFill>
                  <a:latin typeface="+mn-ea"/>
                </a:rPr>
                <a:t>（</a:t>
              </a:r>
              <a:r>
                <a:rPr lang="en-US" altLang="ja-JP" sz="1000" u="sng" dirty="0">
                  <a:solidFill>
                    <a:srgbClr val="FF0000"/>
                  </a:solidFill>
                  <a:uFill>
                    <a:solidFill>
                      <a:srgbClr val="FF7C80"/>
                    </a:solidFill>
                  </a:uFill>
                  <a:latin typeface="+mn-ea"/>
                </a:rPr>
                <a:t>ICT</a:t>
              </a:r>
              <a:r>
                <a:rPr lang="ja-JP" altLang="en-US" sz="1000" u="sng" dirty="0">
                  <a:solidFill>
                    <a:srgbClr val="FF0000"/>
                  </a:solidFill>
                  <a:uFill>
                    <a:solidFill>
                      <a:srgbClr val="FF7C80"/>
                    </a:solidFill>
                  </a:uFill>
                  <a:latin typeface="+mn-ea"/>
                </a:rPr>
                <a:t>教育・研究、遠隔授業の導入、多言語対応等）</a:t>
              </a:r>
              <a:endParaRPr lang="en-US" altLang="ja-JP" sz="1000" u="sng" dirty="0">
                <a:solidFill>
                  <a:srgbClr val="FF0000"/>
                </a:solidFill>
                <a:uFill>
                  <a:solidFill>
                    <a:srgbClr val="FF7C80"/>
                  </a:solidFill>
                </a:uFill>
                <a:latin typeface="+mn-ea"/>
              </a:endParaRPr>
            </a:p>
            <a:p>
              <a:pPr marL="355600" indent="-355600"/>
              <a:endParaRPr lang="en-US" altLang="ja-JP" sz="1000" u="sng" dirty="0">
                <a:solidFill>
                  <a:srgbClr val="FF0000"/>
                </a:solidFill>
                <a:uFill>
                  <a:solidFill>
                    <a:srgbClr val="FFC000"/>
                  </a:solidFill>
                </a:uFill>
                <a:latin typeface="+mn-ea"/>
              </a:endParaRPr>
            </a:p>
          </p:txBody>
        </p:sp>
        <p:sp>
          <p:nvSpPr>
            <p:cNvPr id="143" name="正方形/長方形 142">
              <a:extLst>
                <a:ext uri="{FF2B5EF4-FFF2-40B4-BE49-F238E27FC236}">
                  <a16:creationId xmlns:a16="http://schemas.microsoft.com/office/drawing/2014/main" id="{68C820BF-5EFD-4480-9703-AC10122D5892}"/>
                </a:ext>
              </a:extLst>
            </p:cNvPr>
            <p:cNvSpPr/>
            <p:nvPr/>
          </p:nvSpPr>
          <p:spPr>
            <a:xfrm>
              <a:off x="7169681" y="9602688"/>
              <a:ext cx="3124167" cy="1646337"/>
            </a:xfrm>
            <a:prstGeom prst="rect">
              <a:avLst/>
            </a:prstGeom>
            <a:ln w="12700">
              <a:solidFill>
                <a:srgbClr val="6666FF"/>
              </a:solidFill>
              <a:prstDash val="dash"/>
            </a:ln>
          </p:spPr>
          <p:txBody>
            <a:bodyPr wrap="square" lIns="0" tIns="72000" rIns="72000" bIns="0">
              <a:noAutofit/>
            </a:bodyPr>
            <a:lstStyle/>
            <a:p>
              <a:pPr marL="182563" indent="-182563"/>
              <a:r>
                <a:rPr lang="ja-JP" altLang="en-US" sz="1050" b="1" dirty="0">
                  <a:solidFill>
                    <a:srgbClr val="333399"/>
                  </a:solidFill>
                  <a:latin typeface="+mn-ea"/>
                </a:rPr>
                <a:t>　地域コミュニティの活性化と大学等と連携した多文化共生への対応</a:t>
              </a:r>
              <a:r>
                <a:rPr lang="ja-JP" altLang="en-US" sz="1050" b="1" dirty="0">
                  <a:solidFill>
                    <a:schemeClr val="tx1">
                      <a:lumMod val="85000"/>
                      <a:lumOff val="15000"/>
                    </a:schemeClr>
                  </a:solidFill>
                  <a:latin typeface="+mn-ea"/>
                </a:rPr>
                <a:t>（❺❽）</a:t>
              </a:r>
              <a:endParaRPr lang="en-US" altLang="ja-JP" sz="1050" b="1" dirty="0">
                <a:solidFill>
                  <a:schemeClr val="tx1">
                    <a:lumMod val="85000"/>
                    <a:lumOff val="15000"/>
                  </a:schemeClr>
                </a:solidFill>
                <a:latin typeface="+mn-ea"/>
              </a:endParaRPr>
            </a:p>
            <a:p>
              <a:pPr marL="182563"/>
              <a:r>
                <a:rPr lang="ja-JP" altLang="en-US" sz="1000" dirty="0">
                  <a:latin typeface="+mn-ea"/>
                </a:rPr>
                <a:t>　</a:t>
              </a:r>
              <a:r>
                <a:rPr lang="ja-JP" altLang="en-US" sz="1050" dirty="0">
                  <a:latin typeface="+mn-ea"/>
                </a:rPr>
                <a:t>エリアマネジメントの主体を育成し、大学等と連携して活発な市民活動やイベントなどを更に発展させていく</a:t>
              </a:r>
              <a:endParaRPr lang="en-US" altLang="ja-JP" sz="1050" dirty="0">
                <a:latin typeface="+mn-ea"/>
              </a:endParaRPr>
            </a:p>
            <a:p>
              <a:pPr marL="182563"/>
              <a:r>
                <a:rPr lang="ja-JP" altLang="en-US" sz="1050" dirty="0">
                  <a:latin typeface="+mn-ea"/>
                </a:rPr>
                <a:t>　外国人等多様な人々が暮らしやすい環境の整備を進めることで、海外の研究者や留学生の増加にも対応し、多様な人々の</a:t>
              </a:r>
              <a:r>
                <a:rPr lang="ja-JP" altLang="en-US" sz="1050" u="sng" dirty="0">
                  <a:solidFill>
                    <a:srgbClr val="FF0000"/>
                  </a:solidFill>
                  <a:latin typeface="+mn-ea"/>
                </a:rPr>
                <a:t>新たな交流を促進する</a:t>
              </a:r>
              <a:endParaRPr lang="ja-JP" altLang="en-US" sz="1050" u="sng" dirty="0">
                <a:latin typeface="+mn-ea"/>
              </a:endParaRPr>
            </a:p>
          </p:txBody>
        </p:sp>
      </p:grpSp>
      <p:sp>
        <p:nvSpPr>
          <p:cNvPr id="133" name="テキスト ボックス 132">
            <a:extLst>
              <a:ext uri="{FF2B5EF4-FFF2-40B4-BE49-F238E27FC236}">
                <a16:creationId xmlns:a16="http://schemas.microsoft.com/office/drawing/2014/main" id="{16D5CA76-F4D4-4BDC-8A3E-7BCB89301D76}"/>
              </a:ext>
            </a:extLst>
          </p:cNvPr>
          <p:cNvSpPr txBox="1"/>
          <p:nvPr/>
        </p:nvSpPr>
        <p:spPr>
          <a:xfrm>
            <a:off x="8623758" y="7227483"/>
            <a:ext cx="1727761" cy="153888"/>
          </a:xfrm>
          <a:prstGeom prst="rect">
            <a:avLst/>
          </a:prstGeom>
          <a:noFill/>
        </p:spPr>
        <p:txBody>
          <a:bodyPr wrap="square" lIns="0" tIns="0" rIns="0" bIns="0" rtlCol="0">
            <a:spAutoFit/>
          </a:bodyPr>
          <a:lstStyle/>
          <a:p>
            <a:pPr marL="12091"/>
            <a:r>
              <a:rPr lang="ja-JP" altLang="en-US" sz="900" dirty="0">
                <a:solidFill>
                  <a:schemeClr val="tx1">
                    <a:lumMod val="75000"/>
                    <a:lumOff val="25000"/>
                  </a:schemeClr>
                </a:solidFill>
                <a:latin typeface="HG丸ｺﾞｼｯｸM-PRO" panose="020F0600000000000000" pitchFamily="50" charset="-128"/>
                <a:ea typeface="HG丸ｺﾞｼｯｸM-PRO" panose="020F0600000000000000" pitchFamily="50" charset="-128"/>
              </a:rPr>
              <a:t>　　</a:t>
            </a:r>
            <a:r>
              <a:rPr lang="ja-JP" altLang="en-US" sz="1000" b="1" dirty="0">
                <a:solidFill>
                  <a:schemeClr val="tx1">
                    <a:lumMod val="75000"/>
                    <a:lumOff val="25000"/>
                  </a:schemeClr>
                </a:solidFill>
                <a:latin typeface="HG丸ｺﾞｼｯｸM-PRO" panose="020F0600000000000000" pitchFamily="50" charset="-128"/>
                <a:ea typeface="HG丸ｺﾞｼｯｸM-PRO" panose="020F0600000000000000" pitchFamily="50" charset="-128"/>
              </a:rPr>
              <a:t>都市機能配置のイメージ</a:t>
            </a:r>
            <a:endParaRPr lang="en-US" altLang="ja-JP" sz="1000" b="1" dirty="0">
              <a:solidFill>
                <a:schemeClr val="tx1">
                  <a:lumMod val="75000"/>
                  <a:lumOff val="25000"/>
                </a:schemeClr>
              </a:solidFill>
              <a:latin typeface="HG丸ｺﾞｼｯｸM-PRO" panose="020F0600000000000000" pitchFamily="50" charset="-128"/>
              <a:ea typeface="HG丸ｺﾞｼｯｸM-PRO" panose="020F0600000000000000" pitchFamily="50" charset="-128"/>
            </a:endParaRPr>
          </a:p>
        </p:txBody>
      </p:sp>
      <p:sp>
        <p:nvSpPr>
          <p:cNvPr id="66" name="正方形/長方形 65">
            <a:extLst>
              <a:ext uri="{FF2B5EF4-FFF2-40B4-BE49-F238E27FC236}">
                <a16:creationId xmlns:a16="http://schemas.microsoft.com/office/drawing/2014/main" id="{253C4332-5498-44F4-B701-EDC1944B17F8}"/>
              </a:ext>
            </a:extLst>
          </p:cNvPr>
          <p:cNvSpPr/>
          <p:nvPr/>
        </p:nvSpPr>
        <p:spPr>
          <a:xfrm>
            <a:off x="391505" y="13687305"/>
            <a:ext cx="3122545" cy="1129403"/>
          </a:xfrm>
          <a:prstGeom prst="rect">
            <a:avLst/>
          </a:prstGeom>
        </p:spPr>
        <p:txBody>
          <a:bodyPr wrap="square" lIns="36000" tIns="36000" rIns="0" bIns="36000">
            <a:spAutoFit/>
          </a:bodyPr>
          <a:lstStyle/>
          <a:p>
            <a:r>
              <a:rPr lang="ja-JP" altLang="en-US" sz="1050" b="1" dirty="0">
                <a:uFill>
                  <a:solidFill>
                    <a:srgbClr val="FFC000"/>
                  </a:solidFill>
                </a:uFill>
                <a:latin typeface="+mn-ea"/>
              </a:rPr>
              <a:t>　③　落ち着いた街並み景観の形成</a:t>
            </a:r>
            <a:endParaRPr lang="en-US" altLang="ja-JP" sz="1050" b="1" dirty="0">
              <a:uFill>
                <a:solidFill>
                  <a:srgbClr val="FFC000"/>
                </a:solidFill>
              </a:uFill>
              <a:latin typeface="+mn-ea"/>
            </a:endParaRPr>
          </a:p>
          <a:p>
            <a:r>
              <a:rPr lang="ja-JP" altLang="en-US" sz="1050" b="1" dirty="0">
                <a:uFill>
                  <a:solidFill>
                    <a:srgbClr val="FFC000"/>
                  </a:solidFill>
                </a:uFill>
                <a:latin typeface="+mn-ea"/>
              </a:rPr>
              <a:t>　　</a:t>
            </a:r>
            <a:r>
              <a:rPr lang="ja-JP" altLang="en-US" sz="1000" dirty="0">
                <a:uFill>
                  <a:solidFill>
                    <a:srgbClr val="FFC000"/>
                  </a:solidFill>
                </a:uFill>
                <a:latin typeface="+mn-ea"/>
              </a:rPr>
              <a:t>・豊かな自然環境や周辺市街地の良好な景観と一　</a:t>
            </a:r>
            <a:endParaRPr lang="en-US" altLang="ja-JP" sz="1000" dirty="0">
              <a:uFill>
                <a:solidFill>
                  <a:srgbClr val="FFC000"/>
                </a:solidFill>
              </a:uFill>
              <a:latin typeface="+mn-ea"/>
            </a:endParaRPr>
          </a:p>
          <a:p>
            <a:r>
              <a:rPr lang="ja-JP" altLang="en-US" sz="1000" dirty="0">
                <a:uFill>
                  <a:solidFill>
                    <a:srgbClr val="FFC000"/>
                  </a:solidFill>
                </a:uFill>
                <a:latin typeface="+mn-ea"/>
              </a:rPr>
              <a:t>　　　体となり、落ち着きと風格のある街並み景観</a:t>
            </a:r>
            <a:endParaRPr lang="en-US" altLang="ja-JP" sz="1000" dirty="0">
              <a:uFill>
                <a:solidFill>
                  <a:srgbClr val="FFC000"/>
                </a:solidFill>
              </a:uFill>
              <a:latin typeface="+mn-ea"/>
            </a:endParaRPr>
          </a:p>
          <a:p>
            <a:pPr>
              <a:lnSpc>
                <a:spcPts val="800"/>
              </a:lnSpc>
            </a:pPr>
            <a:endParaRPr lang="en-US" altLang="ja-JP" sz="1000" u="sng" dirty="0">
              <a:solidFill>
                <a:srgbClr val="FF0000"/>
              </a:solidFill>
              <a:uFill>
                <a:solidFill>
                  <a:srgbClr val="FFC000"/>
                </a:solidFill>
              </a:uFill>
              <a:latin typeface="+mn-ea"/>
            </a:endParaRPr>
          </a:p>
          <a:p>
            <a:r>
              <a:rPr lang="ja-JP" altLang="en-US" sz="1050" b="1" dirty="0">
                <a:uFill>
                  <a:solidFill>
                    <a:srgbClr val="FFC000"/>
                  </a:solidFill>
                </a:uFill>
                <a:latin typeface="+mn-ea"/>
              </a:rPr>
              <a:t>　④　歩きやすく回遊性を高める空間の整備</a:t>
            </a:r>
            <a:endParaRPr lang="en-US" altLang="ja-JP" sz="1050" b="1" dirty="0">
              <a:uFill>
                <a:solidFill>
                  <a:srgbClr val="FFC000"/>
                </a:solidFill>
              </a:uFill>
              <a:latin typeface="+mn-ea"/>
            </a:endParaRPr>
          </a:p>
          <a:p>
            <a:r>
              <a:rPr lang="ja-JP" altLang="en-US" sz="1050" b="1" dirty="0">
                <a:uFill>
                  <a:solidFill>
                    <a:srgbClr val="FFC000"/>
                  </a:solidFill>
                </a:uFill>
                <a:latin typeface="+mn-ea"/>
              </a:rPr>
              <a:t>　　</a:t>
            </a:r>
            <a:r>
              <a:rPr lang="ja-JP" altLang="en-US" sz="1000" dirty="0">
                <a:uFill>
                  <a:solidFill>
                    <a:srgbClr val="FFC000"/>
                  </a:solidFill>
                </a:uFill>
                <a:latin typeface="+mn-ea"/>
              </a:rPr>
              <a:t>・ユニバーサルデザインに配慮し、わかりやすい</a:t>
            </a:r>
            <a:endParaRPr lang="en-US" altLang="ja-JP" sz="1000" dirty="0">
              <a:uFill>
                <a:solidFill>
                  <a:srgbClr val="FFC000"/>
                </a:solidFill>
              </a:uFill>
              <a:latin typeface="+mn-ea"/>
            </a:endParaRPr>
          </a:p>
          <a:p>
            <a:r>
              <a:rPr lang="ja-JP" altLang="en-US" sz="1000" dirty="0">
                <a:uFill>
                  <a:solidFill>
                    <a:srgbClr val="FFC000"/>
                  </a:solidFill>
                </a:uFill>
                <a:latin typeface="+mn-ea"/>
              </a:rPr>
              <a:t>　　　情報提供や移動しやすい歩行者空間</a:t>
            </a:r>
            <a:endParaRPr lang="en-US" altLang="ja-JP" sz="1000" dirty="0">
              <a:uFill>
                <a:solidFill>
                  <a:srgbClr val="FFC000"/>
                </a:solidFill>
              </a:uFill>
              <a:latin typeface="+mn-ea"/>
            </a:endParaRPr>
          </a:p>
        </p:txBody>
      </p:sp>
      <p:sp>
        <p:nvSpPr>
          <p:cNvPr id="67" name="正方形/長方形 66">
            <a:extLst>
              <a:ext uri="{FF2B5EF4-FFF2-40B4-BE49-F238E27FC236}">
                <a16:creationId xmlns:a16="http://schemas.microsoft.com/office/drawing/2014/main" id="{5CBE4841-B0C7-40B3-8924-DB23E682BDBB}"/>
              </a:ext>
            </a:extLst>
          </p:cNvPr>
          <p:cNvSpPr/>
          <p:nvPr/>
        </p:nvSpPr>
        <p:spPr>
          <a:xfrm>
            <a:off x="267166" y="12946736"/>
            <a:ext cx="3351549" cy="731164"/>
          </a:xfrm>
          <a:prstGeom prst="rect">
            <a:avLst/>
          </a:prstGeom>
          <a:ln w="12700">
            <a:solidFill>
              <a:srgbClr val="6666FF"/>
            </a:solidFill>
            <a:prstDash val="dash"/>
          </a:ln>
        </p:spPr>
        <p:txBody>
          <a:bodyPr wrap="square" lIns="36000" tIns="36000" rIns="36000" bIns="36000">
            <a:noAutofit/>
          </a:bodyPr>
          <a:lstStyle/>
          <a:p>
            <a:pPr marL="182563" indent="-182563">
              <a:spcBef>
                <a:spcPts val="1200"/>
              </a:spcBef>
            </a:pPr>
            <a:r>
              <a:rPr lang="ja-JP" altLang="en-US" sz="1050" b="1" dirty="0">
                <a:solidFill>
                  <a:srgbClr val="333399"/>
                </a:solidFill>
                <a:latin typeface="+mn-ea"/>
              </a:rPr>
              <a:t>　落ち着いた街並みの中で歩きたくなる空間の創出　　　　　　　　　　　　　　　　　　　　　</a:t>
            </a:r>
            <a:r>
              <a:rPr lang="ja-JP" altLang="en-US" sz="1050" b="1" dirty="0">
                <a:latin typeface="+mn-ea"/>
              </a:rPr>
              <a:t>（❶）</a:t>
            </a:r>
            <a:endParaRPr lang="en-US" altLang="ja-JP" sz="1050" b="1" dirty="0">
              <a:uFill>
                <a:solidFill>
                  <a:srgbClr val="FFC000"/>
                </a:solidFill>
              </a:uFill>
              <a:latin typeface="+mn-ea"/>
            </a:endParaRPr>
          </a:p>
          <a:p>
            <a:pPr marL="180000"/>
            <a:r>
              <a:rPr lang="ja-JP" altLang="en-US" sz="1050" dirty="0">
                <a:uFill>
                  <a:solidFill>
                    <a:srgbClr val="FF7C80"/>
                  </a:solidFill>
                </a:uFill>
                <a:latin typeface="+mn-ea"/>
              </a:rPr>
              <a:t>　落ち着いた街並み景観を形成するとともに、居心地がよく歩きたくなる空間の整備を進める</a:t>
            </a:r>
            <a:endParaRPr lang="en-US" altLang="ja-JP" sz="1050" dirty="0">
              <a:uFill>
                <a:solidFill>
                  <a:srgbClr val="FF7C80"/>
                </a:solidFill>
              </a:uFill>
              <a:latin typeface="+mn-ea"/>
            </a:endParaRPr>
          </a:p>
        </p:txBody>
      </p:sp>
      <p:sp>
        <p:nvSpPr>
          <p:cNvPr id="146" name="吹き出し: 四角形 57">
            <a:extLst>
              <a:ext uri="{FF2B5EF4-FFF2-40B4-BE49-F238E27FC236}">
                <a16:creationId xmlns:a16="http://schemas.microsoft.com/office/drawing/2014/main" id="{D05BA7DB-3343-4EEA-AE39-07D8A67D6186}"/>
              </a:ext>
            </a:extLst>
          </p:cNvPr>
          <p:cNvSpPr/>
          <p:nvPr/>
        </p:nvSpPr>
        <p:spPr>
          <a:xfrm>
            <a:off x="174108" y="8672880"/>
            <a:ext cx="10296187" cy="273489"/>
          </a:xfrm>
          <a:prstGeom prst="wedgeRectCallout">
            <a:avLst>
              <a:gd name="adj1" fmla="val -40086"/>
              <a:gd name="adj2" fmla="val 1250"/>
            </a:avLst>
          </a:prstGeom>
          <a:noFill/>
          <a:ln w="9525">
            <a:noFill/>
            <a:prstDash val="sysDash"/>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oAutofit/>
          </a:bodyPr>
          <a:lstStyle/>
          <a:p>
            <a:pPr marL="72000">
              <a:lnSpc>
                <a:spcPts val="1500"/>
              </a:lnSpc>
              <a:spcAft>
                <a:spcPts val="600"/>
              </a:spcAft>
            </a:pPr>
            <a:r>
              <a:rPr lang="ja-JP" altLang="en-US" sz="1400" b="1" dirty="0">
                <a:solidFill>
                  <a:schemeClr val="tx1"/>
                </a:solidFill>
                <a:latin typeface="ＭＳ Ｐゴシック" panose="020B0600070205080204" pitchFamily="50" charset="-128"/>
                <a:ea typeface="ＭＳ Ｐゴシック" panose="020B0600070205080204" pitchFamily="50" charset="-128"/>
              </a:rPr>
              <a:t>　</a:t>
            </a:r>
            <a:r>
              <a:rPr lang="ja-JP" altLang="en-US" sz="1300" b="1" dirty="0">
                <a:solidFill>
                  <a:schemeClr val="tx1"/>
                </a:solidFill>
                <a:latin typeface="ＭＳ Ｐゴシック" panose="020B0600070205080204" pitchFamily="50" charset="-128"/>
                <a:ea typeface="ＭＳ Ｐゴシック" panose="020B0600070205080204" pitchFamily="50" charset="-128"/>
              </a:rPr>
              <a:t>人々が出会い、</a:t>
            </a:r>
            <a:r>
              <a:rPr lang="ja-JP" altLang="en-US" sz="1300" b="1" u="sng" dirty="0">
                <a:solidFill>
                  <a:srgbClr val="FF0000"/>
                </a:solidFill>
                <a:latin typeface="ＭＳ Ｐゴシック" panose="020B0600070205080204" pitchFamily="50" charset="-128"/>
                <a:ea typeface="ＭＳ Ｐゴシック" panose="020B0600070205080204" pitchFamily="50" charset="-128"/>
              </a:rPr>
              <a:t>交流し</a:t>
            </a:r>
            <a:r>
              <a:rPr lang="ja-JP" altLang="en-US" sz="1300" b="1" dirty="0">
                <a:solidFill>
                  <a:schemeClr val="tx1"/>
                </a:solidFill>
                <a:latin typeface="ＭＳ Ｐゴシック" panose="020B0600070205080204" pitchFamily="50" charset="-128"/>
                <a:ea typeface="ＭＳ Ｐゴシック" panose="020B0600070205080204" pitchFamily="50" charset="-128"/>
              </a:rPr>
              <a:t>、新たな技術によって</a:t>
            </a:r>
            <a:r>
              <a:rPr lang="ja-JP" altLang="en-US" sz="1300" b="1" u="sng" dirty="0">
                <a:solidFill>
                  <a:srgbClr val="FF0000"/>
                </a:solidFill>
                <a:latin typeface="ＭＳ Ｐゴシック" panose="020B0600070205080204" pitchFamily="50" charset="-128"/>
                <a:ea typeface="ＭＳ Ｐゴシック" panose="020B0600070205080204" pitchFamily="50" charset="-128"/>
              </a:rPr>
              <a:t>多様な住まい方・働き方・憩い方</a:t>
            </a:r>
            <a:r>
              <a:rPr lang="ja-JP" altLang="en-US" sz="1300" b="1" dirty="0">
                <a:solidFill>
                  <a:schemeClr val="tx1"/>
                </a:solidFill>
                <a:latin typeface="ＭＳ Ｐゴシック" panose="020B0600070205080204" pitchFamily="50" charset="-128"/>
                <a:ea typeface="ＭＳ Ｐゴシック" panose="020B0600070205080204" pitchFamily="50" charset="-128"/>
              </a:rPr>
              <a:t>がアップデートされ、活力と魅力に満ちたまち</a:t>
            </a:r>
            <a:endParaRPr lang="en-US" altLang="ja-JP" sz="1300" dirty="0">
              <a:solidFill>
                <a:schemeClr val="tx1"/>
              </a:solidFill>
              <a:latin typeface="HG丸ｺﾞｼｯｸM-PRO" panose="020F0600000000000000" pitchFamily="50" charset="-128"/>
              <a:ea typeface="HG丸ｺﾞｼｯｸM-PRO" panose="020F0600000000000000" pitchFamily="50" charset="-128"/>
            </a:endParaRPr>
          </a:p>
          <a:p>
            <a:pPr marL="72000">
              <a:lnSpc>
                <a:spcPts val="1500"/>
              </a:lnSpc>
              <a:spcAft>
                <a:spcPts val="600"/>
              </a:spcAft>
            </a:pPr>
            <a:endParaRPr lang="en-US" altLang="ja-JP" sz="1250" dirty="0">
              <a:solidFill>
                <a:schemeClr val="tx1"/>
              </a:solidFill>
              <a:latin typeface="HG丸ｺﾞｼｯｸM-PRO" panose="020F0600000000000000" pitchFamily="50" charset="-128"/>
              <a:ea typeface="HG丸ｺﾞｼｯｸM-PRO" panose="020F0600000000000000" pitchFamily="50" charset="-128"/>
            </a:endParaRPr>
          </a:p>
          <a:p>
            <a:pPr marL="72000">
              <a:lnSpc>
                <a:spcPts val="1500"/>
              </a:lnSpc>
              <a:spcAft>
                <a:spcPts val="600"/>
              </a:spcAft>
            </a:pPr>
            <a:endParaRPr lang="en-US" altLang="ja-JP" sz="1250" dirty="0">
              <a:solidFill>
                <a:schemeClr val="tx1"/>
              </a:solidFill>
              <a:latin typeface="HG丸ｺﾞｼｯｸM-PRO" panose="020F0600000000000000" pitchFamily="50" charset="-128"/>
              <a:ea typeface="HG丸ｺﾞｼｯｸM-PRO" panose="020F0600000000000000" pitchFamily="50" charset="-128"/>
            </a:endParaRPr>
          </a:p>
          <a:p>
            <a:pPr marL="72000">
              <a:lnSpc>
                <a:spcPts val="1500"/>
              </a:lnSpc>
              <a:spcAft>
                <a:spcPts val="600"/>
              </a:spcAft>
            </a:pPr>
            <a:endParaRPr lang="en-US" altLang="ja-JP" sz="1250" dirty="0">
              <a:solidFill>
                <a:schemeClr val="tx1"/>
              </a:solidFill>
              <a:latin typeface="HG丸ｺﾞｼｯｸM-PRO" panose="020F0600000000000000" pitchFamily="50" charset="-128"/>
              <a:ea typeface="HG丸ｺﾞｼｯｸM-PRO" panose="020F0600000000000000" pitchFamily="50" charset="-128"/>
            </a:endParaRPr>
          </a:p>
          <a:p>
            <a:pPr marL="72000">
              <a:lnSpc>
                <a:spcPts val="1500"/>
              </a:lnSpc>
              <a:spcAft>
                <a:spcPts val="600"/>
              </a:spcAft>
            </a:pPr>
            <a:endParaRPr lang="en-US" altLang="ja-JP" sz="1250" dirty="0">
              <a:solidFill>
                <a:schemeClr val="tx1"/>
              </a:solidFill>
              <a:latin typeface="HG丸ｺﾞｼｯｸM-PRO" panose="020F0600000000000000" pitchFamily="50" charset="-128"/>
              <a:ea typeface="HG丸ｺﾞｼｯｸM-PRO" panose="020F0600000000000000" pitchFamily="50" charset="-128"/>
            </a:endParaRPr>
          </a:p>
          <a:p>
            <a:pPr marL="72000">
              <a:lnSpc>
                <a:spcPts val="1500"/>
              </a:lnSpc>
              <a:spcAft>
                <a:spcPts val="600"/>
              </a:spcAft>
            </a:pPr>
            <a:endParaRPr lang="en-US" altLang="ja-JP" sz="1250" dirty="0">
              <a:solidFill>
                <a:schemeClr val="tx1"/>
              </a:solidFill>
              <a:latin typeface="HG丸ｺﾞｼｯｸM-PRO" panose="020F0600000000000000" pitchFamily="50" charset="-128"/>
              <a:ea typeface="HG丸ｺﾞｼｯｸM-PRO" panose="020F0600000000000000" pitchFamily="50" charset="-128"/>
            </a:endParaRPr>
          </a:p>
          <a:p>
            <a:pPr marL="72000">
              <a:lnSpc>
                <a:spcPts val="1500"/>
              </a:lnSpc>
              <a:spcAft>
                <a:spcPts val="600"/>
              </a:spcAft>
            </a:pPr>
            <a:endParaRPr lang="en-US" altLang="ja-JP" sz="1250" dirty="0">
              <a:solidFill>
                <a:schemeClr val="tx1"/>
              </a:solidFill>
              <a:latin typeface="HG丸ｺﾞｼｯｸM-PRO" panose="020F0600000000000000" pitchFamily="50" charset="-128"/>
              <a:ea typeface="HG丸ｺﾞｼｯｸM-PRO" panose="020F0600000000000000" pitchFamily="50" charset="-128"/>
            </a:endParaRPr>
          </a:p>
          <a:p>
            <a:pPr marL="72000">
              <a:lnSpc>
                <a:spcPts val="1500"/>
              </a:lnSpc>
              <a:spcAft>
                <a:spcPts val="600"/>
              </a:spcAft>
            </a:pPr>
            <a:endParaRPr lang="en-US" altLang="ja-JP" sz="1250" dirty="0">
              <a:solidFill>
                <a:schemeClr val="tx1"/>
              </a:solidFill>
              <a:latin typeface="HG丸ｺﾞｼｯｸM-PRO" panose="020F0600000000000000" pitchFamily="50" charset="-128"/>
              <a:ea typeface="HG丸ｺﾞｼｯｸM-PRO" panose="020F0600000000000000" pitchFamily="50" charset="-128"/>
            </a:endParaRPr>
          </a:p>
          <a:p>
            <a:pPr marL="72000">
              <a:lnSpc>
                <a:spcPts val="1500"/>
              </a:lnSpc>
              <a:spcAft>
                <a:spcPts val="600"/>
              </a:spcAft>
            </a:pPr>
            <a:endParaRPr lang="ja-JP" altLang="en-US" sz="1250" dirty="0">
              <a:solidFill>
                <a:schemeClr val="tx1"/>
              </a:solidFill>
              <a:latin typeface="HG丸ｺﾞｼｯｸM-PRO" panose="020F0600000000000000" pitchFamily="50" charset="-128"/>
              <a:ea typeface="HG丸ｺﾞｼｯｸM-PRO" panose="020F0600000000000000" pitchFamily="50" charset="-128"/>
            </a:endParaRPr>
          </a:p>
        </p:txBody>
      </p:sp>
      <p:sp>
        <p:nvSpPr>
          <p:cNvPr id="5" name="四角形: 角を丸くする 4">
            <a:extLst>
              <a:ext uri="{FF2B5EF4-FFF2-40B4-BE49-F238E27FC236}">
                <a16:creationId xmlns:a16="http://schemas.microsoft.com/office/drawing/2014/main" id="{AF97E588-6F7C-4D81-B5A7-70790DF8F456}"/>
              </a:ext>
            </a:extLst>
          </p:cNvPr>
          <p:cNvSpPr/>
          <p:nvPr/>
        </p:nvSpPr>
        <p:spPr>
          <a:xfrm>
            <a:off x="2457450" y="9191625"/>
            <a:ext cx="838200" cy="222507"/>
          </a:xfrm>
          <a:prstGeom prst="roundRect">
            <a:avLst/>
          </a:prstGeom>
          <a:noFill/>
          <a:ln w="28575">
            <a:solidFill>
              <a:schemeClr val="accent6">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四角形: 角を丸くする 50">
            <a:extLst>
              <a:ext uri="{FF2B5EF4-FFF2-40B4-BE49-F238E27FC236}">
                <a16:creationId xmlns:a16="http://schemas.microsoft.com/office/drawing/2014/main" id="{3DD7360E-FB46-4D45-B742-8DD355D36D6A}"/>
              </a:ext>
            </a:extLst>
          </p:cNvPr>
          <p:cNvSpPr/>
          <p:nvPr/>
        </p:nvSpPr>
        <p:spPr>
          <a:xfrm>
            <a:off x="7362653" y="12165565"/>
            <a:ext cx="3061994" cy="712235"/>
          </a:xfrm>
          <a:prstGeom prst="roundRect">
            <a:avLst/>
          </a:prstGeom>
          <a:noFill/>
          <a:ln w="28575">
            <a:solidFill>
              <a:schemeClr val="accent6">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四角形: 角を丸くする 51">
            <a:extLst>
              <a:ext uri="{FF2B5EF4-FFF2-40B4-BE49-F238E27FC236}">
                <a16:creationId xmlns:a16="http://schemas.microsoft.com/office/drawing/2014/main" id="{9844AA34-75FD-4168-AA1A-26DCBDE8B08D}"/>
              </a:ext>
            </a:extLst>
          </p:cNvPr>
          <p:cNvSpPr/>
          <p:nvPr/>
        </p:nvSpPr>
        <p:spPr>
          <a:xfrm>
            <a:off x="497260" y="14211774"/>
            <a:ext cx="3061994" cy="599419"/>
          </a:xfrm>
          <a:prstGeom prst="roundRect">
            <a:avLst/>
          </a:prstGeom>
          <a:noFill/>
          <a:ln w="28575">
            <a:solidFill>
              <a:schemeClr val="accent6">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四角形: 角を丸くする 52">
            <a:extLst>
              <a:ext uri="{FF2B5EF4-FFF2-40B4-BE49-F238E27FC236}">
                <a16:creationId xmlns:a16="http://schemas.microsoft.com/office/drawing/2014/main" id="{CBA1D28F-4E60-40CA-BC3E-57E873D7B229}"/>
              </a:ext>
            </a:extLst>
          </p:cNvPr>
          <p:cNvSpPr/>
          <p:nvPr/>
        </p:nvSpPr>
        <p:spPr>
          <a:xfrm>
            <a:off x="192736" y="12912552"/>
            <a:ext cx="3486550" cy="803327"/>
          </a:xfrm>
          <a:prstGeom prst="roundRect">
            <a:avLst/>
          </a:prstGeom>
          <a:noFill/>
          <a:ln w="28575">
            <a:solidFill>
              <a:schemeClr val="accent6">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 name="グループ化 1">
            <a:extLst>
              <a:ext uri="{FF2B5EF4-FFF2-40B4-BE49-F238E27FC236}">
                <a16:creationId xmlns:a16="http://schemas.microsoft.com/office/drawing/2014/main" id="{430DE106-4B4D-4647-A357-5544CD6264FB}"/>
              </a:ext>
            </a:extLst>
          </p:cNvPr>
          <p:cNvGrpSpPr/>
          <p:nvPr/>
        </p:nvGrpSpPr>
        <p:grpSpPr>
          <a:xfrm>
            <a:off x="9798906" y="30481"/>
            <a:ext cx="781050" cy="314324"/>
            <a:chOff x="6776964" y="68581"/>
            <a:chExt cx="781050" cy="314324"/>
          </a:xfrm>
        </p:grpSpPr>
        <p:sp>
          <p:nvSpPr>
            <p:cNvPr id="56" name="テキスト ボックス 2">
              <a:extLst>
                <a:ext uri="{FF2B5EF4-FFF2-40B4-BE49-F238E27FC236}">
                  <a16:creationId xmlns:a16="http://schemas.microsoft.com/office/drawing/2014/main" id="{87126106-7404-48FE-8997-2120F46E635F}"/>
                </a:ext>
              </a:extLst>
            </p:cNvPr>
            <p:cNvSpPr txBox="1"/>
            <p:nvPr/>
          </p:nvSpPr>
          <p:spPr>
            <a:xfrm>
              <a:off x="6796011" y="68581"/>
              <a:ext cx="762003" cy="296628"/>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ja-JP" sz="1400" kern="100" dirty="0">
                  <a:effectLst/>
                  <a:latin typeface="Century" panose="02040604050505020304" pitchFamily="18" charset="0"/>
                  <a:ea typeface="ＭＳ ゴシック" panose="020B0609070205080204" pitchFamily="49" charset="-128"/>
                  <a:cs typeface="Times New Roman" panose="02020603050405020304" pitchFamily="18" charset="0"/>
                </a:rPr>
                <a:t>資料</a:t>
              </a:r>
              <a:r>
                <a:rPr lang="ja-JP" altLang="en-US" sz="1400" kern="100" dirty="0">
                  <a:effectLst/>
                  <a:latin typeface="Century" panose="02040604050505020304" pitchFamily="18" charset="0"/>
                  <a:ea typeface="ＭＳ ゴシック" panose="020B0609070205080204" pitchFamily="49" charset="-128"/>
                  <a:cs typeface="Times New Roman" panose="02020603050405020304" pitchFamily="18" charset="0"/>
                </a:rPr>
                <a:t>⑧</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58" name="正方形/長方形 57">
              <a:extLst>
                <a:ext uri="{FF2B5EF4-FFF2-40B4-BE49-F238E27FC236}">
                  <a16:creationId xmlns:a16="http://schemas.microsoft.com/office/drawing/2014/main" id="{77D3F28C-C741-4F53-BA79-CC397E97C47B}"/>
                </a:ext>
              </a:extLst>
            </p:cNvPr>
            <p:cNvSpPr/>
            <p:nvPr/>
          </p:nvSpPr>
          <p:spPr>
            <a:xfrm>
              <a:off x="6776964" y="97155"/>
              <a:ext cx="761883" cy="28575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grpSp>
      <p:grpSp>
        <p:nvGrpSpPr>
          <p:cNvPr id="59" name="グループ化 58">
            <a:extLst>
              <a:ext uri="{FF2B5EF4-FFF2-40B4-BE49-F238E27FC236}">
                <a16:creationId xmlns:a16="http://schemas.microsoft.com/office/drawing/2014/main" id="{4062AE90-CB71-4313-9A89-9928F5B7B7F7}"/>
              </a:ext>
            </a:extLst>
          </p:cNvPr>
          <p:cNvGrpSpPr/>
          <p:nvPr/>
        </p:nvGrpSpPr>
        <p:grpSpPr>
          <a:xfrm rot="5400000">
            <a:off x="9900347" y="14313919"/>
            <a:ext cx="781050" cy="314324"/>
            <a:chOff x="6776964" y="68581"/>
            <a:chExt cx="781050" cy="314324"/>
          </a:xfrm>
        </p:grpSpPr>
        <p:sp>
          <p:nvSpPr>
            <p:cNvPr id="60" name="テキスト ボックス 2">
              <a:extLst>
                <a:ext uri="{FF2B5EF4-FFF2-40B4-BE49-F238E27FC236}">
                  <a16:creationId xmlns:a16="http://schemas.microsoft.com/office/drawing/2014/main" id="{0A811B5C-F28F-493C-90D1-D91E96D32B8C}"/>
                </a:ext>
              </a:extLst>
            </p:cNvPr>
            <p:cNvSpPr txBox="1"/>
            <p:nvPr/>
          </p:nvSpPr>
          <p:spPr>
            <a:xfrm>
              <a:off x="6796011" y="68581"/>
              <a:ext cx="762003" cy="296628"/>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ja-JP" sz="1400" kern="100" dirty="0">
                  <a:effectLst/>
                  <a:latin typeface="Century" panose="02040604050505020304" pitchFamily="18" charset="0"/>
                  <a:ea typeface="ＭＳ ゴシック" panose="020B0609070205080204" pitchFamily="49" charset="-128"/>
                  <a:cs typeface="Times New Roman" panose="02020603050405020304" pitchFamily="18" charset="0"/>
                </a:rPr>
                <a:t>資料</a:t>
              </a:r>
              <a:r>
                <a:rPr lang="ja-JP" altLang="en-US" sz="1400" kern="100" dirty="0">
                  <a:effectLst/>
                  <a:latin typeface="Century" panose="02040604050505020304" pitchFamily="18" charset="0"/>
                  <a:ea typeface="ＭＳ ゴシック" panose="020B0609070205080204" pitchFamily="49" charset="-128"/>
                  <a:cs typeface="Times New Roman" panose="02020603050405020304" pitchFamily="18" charset="0"/>
                </a:rPr>
                <a:t>⑧</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62" name="正方形/長方形 61">
              <a:extLst>
                <a:ext uri="{FF2B5EF4-FFF2-40B4-BE49-F238E27FC236}">
                  <a16:creationId xmlns:a16="http://schemas.microsoft.com/office/drawing/2014/main" id="{EA995CC7-C964-4164-9F0A-9FF6BAF4855B}"/>
                </a:ext>
              </a:extLst>
            </p:cNvPr>
            <p:cNvSpPr/>
            <p:nvPr/>
          </p:nvSpPr>
          <p:spPr>
            <a:xfrm>
              <a:off x="6776964" y="97155"/>
              <a:ext cx="761883" cy="28575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grpSp>
    </p:spTree>
    <p:extLst>
      <p:ext uri="{BB962C8B-B14F-4D97-AF65-F5344CB8AC3E}">
        <p14:creationId xmlns:p14="http://schemas.microsoft.com/office/powerpoint/2010/main" val="219276806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3980</TotalTime>
  <Words>1990</Words>
  <Application/>
  <PresentationFormat>ユーザー設定</PresentationFormat>
  <Paragraphs>160</Paragraphs>
  <Slides>1</Slides>
  <Notes>1</Notes>
  <HiddenSlides>0</HiddenSlides>
  <MMClips>0</MMClips>
  <ScaleCrop>false</ScaleCrop>
  <HeadingPairs>
    <vt:vector size="6" baseType="variant">
      <vt:variant>
        <vt:lpstr>使用されているフォント</vt:lpstr>
      </vt:variant>
      <vt:variant>
        <vt:i4>14</vt:i4>
      </vt:variant>
      <vt:variant>
        <vt:lpstr>テーマ</vt:lpstr>
      </vt:variant>
      <vt:variant>
        <vt:i4>1</vt:i4>
      </vt:variant>
      <vt:variant>
        <vt:lpstr>スライド タイトル</vt:lpstr>
      </vt:variant>
      <vt:variant>
        <vt:i4>1</vt:i4>
      </vt:variant>
    </vt:vector>
  </HeadingPairs>
  <TitlesOfParts>
    <vt:vector size="16" baseType="lpstr">
      <vt:lpstr>HGPｺﾞｼｯｸE</vt:lpstr>
      <vt:lpstr>HGPｺﾞｼｯｸM</vt:lpstr>
      <vt:lpstr>HG丸ｺﾞｼｯｸM-PRO</vt:lpstr>
      <vt:lpstr>ＭＳ Ｐゴシック</vt:lpstr>
      <vt:lpstr>ＭＳ ゴシック</vt:lpstr>
      <vt:lpstr>ＭＳ 明朝</vt:lpstr>
      <vt:lpstr>游ゴシック</vt:lpstr>
      <vt:lpstr>游ゴシック Light</vt:lpstr>
      <vt:lpstr>Arial</vt:lpstr>
      <vt:lpstr>Calibri</vt:lpstr>
      <vt:lpstr>Calibri Light</vt:lpstr>
      <vt:lpstr>Century</vt:lpstr>
      <vt:lpstr>Times New Roman</vt:lpstr>
      <vt:lpstr>Wingdings</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tyamamoto</dc:creator>
  <cp:lastModifiedBy>東京都
</cp:lastModifiedBy>
  <cp:revision>467</cp:revision>
  <cp:lastPrinted>2021-01-14T04:31:17Z</cp:lastPrinted>
  <dcterms:created xsi:type="dcterms:W3CDTF">2019-12-13T06:56:10Z</dcterms:created>
  <dcterms:modified xsi:type="dcterms:W3CDTF">2021-01-15T05:23:25Z</dcterms:modified>
</cp:coreProperties>
</file>