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CF290C-0F8C-EEB3-6345-0A022376EA18}" name="金田　拓磨" initials="拓金" userId="S::T6026711@taims.metro.tokyo.jp::bb621c2f-6b2e-459a-9c1b-d6f63ac763c0" providerId="AD"/>
  <p188:author id="{4B954517-5746-CEB1-FAC5-BB8EA11206AC}" name="山田　紗和" initials="紗山" userId="S::T0531549@taims.metro.tokyo.jp::e1374b39-ff58-43f6-b921-e96ed72a202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CF91E7-4D18-5553-3FEC-7EE058E6A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EE0BD16-2696-FB32-ECDD-FCBEF2371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A5B62E-1FFB-1847-3CF9-0DFDA9528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D95873-B22A-9C5C-85CE-416C40596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D237D8-276D-A3C2-C487-46166AD5D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08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5AC6D6-2D06-F3CD-0CDE-AA6B7B0F7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1173EC-D284-E131-10D2-6E36D9FBDC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2B87E8-28C2-7C4F-51A4-415F347BE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78E54-E5BD-9E7E-2E8F-BA658BAB7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8D1B2A-0F79-5773-A43E-44DD7F70E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19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292D37A-A630-8BD7-FC33-4B22BAB2E1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988962-122D-AD24-D702-CCD69F869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6E96FD-6F2D-4345-4DDC-9C3B5858C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D6E8F9-EFBD-D41D-F27B-3B32F40C4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CD7C5E-2590-7A8A-1E60-B6B0AD032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482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CC8344-7CAB-7C22-0785-4D047EA7E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D79798-4F2D-BA30-F40C-16644383F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6D680-91E1-AC19-05E6-CBDBE212D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AFF8D7-ECEB-36AD-CC19-5C562924B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4B3781-FAD0-E0FD-C0E3-44BACD6F1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52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FEC99F-5CFB-1823-BD26-118C91D57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520E0F-F1F0-2329-B15C-24E753B48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FD0A28-12AC-EA6C-BF02-AC9219FEE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A6A82B-51D0-4D17-4669-FFCB05A7A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5E36CF-8447-8B1B-0D95-9C19251E6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36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043B5-AF8F-74E0-7843-093BD7496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257D8B-59E3-8383-7185-74F2C894CA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24AB0DB-9C75-4DAA-9F38-26FCE12CC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834E479-F5A0-E94B-5870-AF450D2AC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CE810F8-AE7B-D14B-609D-869C308C3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D5B9D4E-972A-E995-C252-CA5186DC7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3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1720CD-55B0-523F-C661-4BDF4AB31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D52F82C-C823-6C77-8F41-DF16CD6CB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5586B9-613A-D39B-465D-782AFD780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7CA8A50-8B7A-1DC4-3B99-DB7C8D006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435E646-0EF6-1AB6-8C1B-847924969E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74ACCCE-7AB7-6C0E-BAC9-A316BE548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661D518-6BD4-13DE-D24E-14FFFA342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394F090-D5F3-748E-030C-C234C5C35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14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0B9FA1-0979-F363-BC65-78DCCED47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26B658-AFD1-2079-BD9A-37857540F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43AC67-8CA9-4310-9F48-C2703A3B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C9793E8-63C7-CE67-B05E-DD3140AD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78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E26D230-46B8-B7E7-C85D-50C4C1F0E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110E6D-3AAC-FAD4-74DB-0CE663958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F7D627-07B0-8BD7-00E9-DD1F01F34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2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C8762B-BDDE-7883-F255-6B6E6AE48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B2C714-94A9-5F11-0B8E-B06DBD101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EB8022-D4CB-6EF1-4C8A-D7804EDFC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5D09EB-336A-87C1-8A01-51427A9E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04DB5A-BD6A-ACF4-47EE-D5788ED64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0E41F2-95AC-D7A9-9286-424D44CAF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3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A0A2B6-09B2-2324-5118-391901006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091DC88-819B-68FA-93DB-A1DB8D15B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6AD929-F6EB-A369-1B58-B17281916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AC72A77-53E4-607B-2BFA-12771FF90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AD9E84-9CC7-3626-8FF9-9F8188ECB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AE131D-0CEB-EB67-5508-B31C3A68C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8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769784-3034-5ED4-78E6-02B3E7A01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835215-D1AD-F2FC-D199-83D0FD476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C15367-4691-A551-6812-747CB0A41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55EA54-A6DC-49DA-A48C-A0D3378D72BD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73BD66-D286-AFB2-1CEB-52541FCA4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F4C4C8-9D31-D85A-F979-AF5536D074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E53777-BBA1-48DE-99D9-64492D1D2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335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6B71B-7845-BCED-E466-C3E612195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83233A-87D1-C01C-D09B-3DC1792B17E6}"/>
              </a:ext>
            </a:extLst>
          </p:cNvPr>
          <p:cNvSpPr txBox="1"/>
          <p:nvPr/>
        </p:nvSpPr>
        <p:spPr>
          <a:xfrm>
            <a:off x="7734740" y="335815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〇緑化の範囲</a:t>
            </a:r>
            <a:endParaRPr kumimoji="1" lang="en-US" altLang="ja-JP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0013C5-B0C3-3909-9922-9CEE23FD82B4}"/>
              </a:ext>
            </a:extLst>
          </p:cNvPr>
          <p:cNvSpPr/>
          <p:nvPr/>
        </p:nvSpPr>
        <p:spPr>
          <a:xfrm>
            <a:off x="7772412" y="730297"/>
            <a:ext cx="4182036" cy="5916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3EC125C-86D8-9AFC-C86E-45070CDB6FF6}"/>
              </a:ext>
            </a:extLst>
          </p:cNvPr>
          <p:cNvSpPr txBox="1"/>
          <p:nvPr/>
        </p:nvSpPr>
        <p:spPr>
          <a:xfrm>
            <a:off x="7772412" y="4030781"/>
            <a:ext cx="38779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・緑化の範囲を赤枠で囲うこと。</a:t>
            </a:r>
            <a:endParaRPr kumimoji="1" lang="en-US" altLang="ja-JP" sz="1600" dirty="0"/>
          </a:p>
          <a:p>
            <a:r>
              <a:rPr lang="ja-JP" altLang="en-US" sz="1600" dirty="0"/>
              <a:t>・ランドマーク（駅名等）及び</a:t>
            </a:r>
            <a:endParaRPr lang="en-US" altLang="ja-JP" sz="1600" dirty="0"/>
          </a:p>
          <a:p>
            <a:r>
              <a:rPr lang="ja-JP" altLang="en-US" sz="1600" dirty="0"/>
              <a:t>　緑の拠点（公園等）を記載すること。</a:t>
            </a:r>
            <a:endParaRPr lang="en-US" altLang="ja-JP" sz="1600" dirty="0"/>
          </a:p>
          <a:p>
            <a:r>
              <a:rPr kumimoji="1" lang="ja-JP" altLang="en-US" sz="1600" dirty="0"/>
              <a:t>・施設の概要を示すこと。</a:t>
            </a:r>
            <a:endParaRPr kumimoji="1" lang="en-US" altLang="ja-JP" sz="16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6B3A1C5-5A2B-F65B-8DEE-639DBE1BAA47}"/>
              </a:ext>
            </a:extLst>
          </p:cNvPr>
          <p:cNvSpPr txBox="1"/>
          <p:nvPr/>
        </p:nvSpPr>
        <p:spPr>
          <a:xfrm>
            <a:off x="9424848" y="250405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配置図</a:t>
            </a:r>
            <a:endParaRPr kumimoji="1" lang="en-US" altLang="ja-JP" dirty="0"/>
          </a:p>
          <a:p>
            <a:r>
              <a:rPr kumimoji="1" lang="ja-JP" altLang="en-US" dirty="0"/>
              <a:t>位置図</a:t>
            </a:r>
            <a:endParaRPr kumimoji="1" lang="en-US" altLang="ja-JP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2D4406A-85C6-3463-D232-253DCE7B2E6C}"/>
              </a:ext>
            </a:extLst>
          </p:cNvPr>
          <p:cNvSpPr txBox="1"/>
          <p:nvPr/>
        </p:nvSpPr>
        <p:spPr>
          <a:xfrm>
            <a:off x="148332" y="124906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企画提案書（様式２）</a:t>
            </a:r>
            <a:endParaRPr kumimoji="1" lang="en-US" altLang="ja-JP" sz="2800" b="1" dirty="0"/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634E9E9D-8E9F-031A-E4C4-3440B3DAF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611600"/>
              </p:ext>
            </p:extLst>
          </p:nvPr>
        </p:nvGraphicFramePr>
        <p:xfrm>
          <a:off x="237552" y="730298"/>
          <a:ext cx="7372346" cy="6069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279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2726586">
                  <a:extLst>
                    <a:ext uri="{9D8B030D-6E8A-4147-A177-3AD203B41FA5}">
                      <a16:colId xmlns:a16="http://schemas.microsoft.com/office/drawing/2014/main" val="609169818"/>
                    </a:ext>
                  </a:extLst>
                </a:gridCol>
                <a:gridCol w="2779481">
                  <a:extLst>
                    <a:ext uri="{9D8B030D-6E8A-4147-A177-3AD203B41FA5}">
                      <a16:colId xmlns:a16="http://schemas.microsoft.com/office/drawing/2014/main" val="149450336"/>
                    </a:ext>
                  </a:extLst>
                </a:gridCol>
              </a:tblGrid>
              <a:tr h="342711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〇スケジュール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170322"/>
                  </a:ext>
                </a:extLst>
              </a:tr>
              <a:tr h="359292">
                <a:tc gridSpan="2"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契約後、緑化までに必要な期間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551835"/>
                  </a:ext>
                </a:extLst>
              </a:tr>
              <a:tr h="359292">
                <a:tc rowSpan="3"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緑化実施期間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全体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633550"/>
                  </a:ext>
                </a:extLst>
              </a:tr>
              <a:tr h="5610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strike="noStrike" dirty="0">
                          <a:solidFill>
                            <a:schemeClr val="tx1"/>
                          </a:solidFill>
                        </a:rPr>
                        <a:t>うち途中で緑量を変更する場合はその期間</a:t>
                      </a:r>
                      <a:endParaRPr kumimoji="1" lang="ja-JP" altLang="en-US" sz="1600" b="0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5561951"/>
                  </a:ext>
                </a:extLst>
              </a:tr>
              <a:tr h="359292">
                <a:tc v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strike="noStrike" dirty="0">
                          <a:solidFill>
                            <a:schemeClr val="tx1"/>
                          </a:solidFill>
                        </a:rPr>
                        <a:t>うち調査・検証をする期間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7461755"/>
                  </a:ext>
                </a:extLst>
              </a:tr>
              <a:tr h="359292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〇事業費及び内訳（施工、維持管理、警備、効果検証等）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469590"/>
                  </a:ext>
                </a:extLst>
              </a:tr>
              <a:tr h="359292"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962682"/>
                  </a:ext>
                </a:extLst>
              </a:tr>
              <a:tr h="359292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〇イベント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130769"/>
                  </a:ext>
                </a:extLst>
              </a:tr>
              <a:tr h="359292">
                <a:tc gridSpan="2"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連携を想定しているイベント（期間含む）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1198986"/>
                  </a:ext>
                </a:extLst>
              </a:tr>
              <a:tr h="359292">
                <a:tc gridSpan="2"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そのイベントの集客力（過去実績、想定等）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334985"/>
                  </a:ext>
                </a:extLst>
              </a:tr>
              <a:tr h="359292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〇緑化により期待される効果及び都民への波及効果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842835"/>
                  </a:ext>
                </a:extLst>
              </a:tr>
              <a:tr h="708741">
                <a:tc gridSpan="3">
                  <a:txBody>
                    <a:bodyPr/>
                    <a:lstStyle/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b="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ja-JP" altLang="en-US" sz="14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769077"/>
                  </a:ext>
                </a:extLst>
              </a:tr>
              <a:tr h="359292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〇本提案を実施するための人員体制及び植物の維持管理体制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  <a:tr h="797334">
                <a:tc gridSpan="3"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212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788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B34241A-6602-14FF-8225-4BEBD3ECBC8F}"/>
              </a:ext>
            </a:extLst>
          </p:cNvPr>
          <p:cNvSpPr/>
          <p:nvPr/>
        </p:nvSpPr>
        <p:spPr>
          <a:xfrm>
            <a:off x="5895806" y="2359743"/>
            <a:ext cx="6150509" cy="44466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00DC652-5FC0-5C49-FF22-22714C2F116C}"/>
              </a:ext>
            </a:extLst>
          </p:cNvPr>
          <p:cNvSpPr/>
          <p:nvPr/>
        </p:nvSpPr>
        <p:spPr>
          <a:xfrm>
            <a:off x="5895806" y="825512"/>
            <a:ext cx="6150509" cy="14359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B5DF07D-AF9B-3CEA-07FB-C48737959A49}"/>
              </a:ext>
            </a:extLst>
          </p:cNvPr>
          <p:cNvSpPr txBox="1"/>
          <p:nvPr/>
        </p:nvSpPr>
        <p:spPr>
          <a:xfrm>
            <a:off x="8301645" y="135879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コンセプト</a:t>
            </a:r>
            <a:endParaRPr kumimoji="1" lang="en-US" altLang="ja-JP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CA9F731-8005-01B3-C690-E2193BD3FE8A}"/>
              </a:ext>
            </a:extLst>
          </p:cNvPr>
          <p:cNvSpPr txBox="1"/>
          <p:nvPr/>
        </p:nvSpPr>
        <p:spPr>
          <a:xfrm>
            <a:off x="6035230" y="4117637"/>
            <a:ext cx="59298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・緑化のボリュームや使用する植物の大きさが分かるように、</a:t>
            </a:r>
            <a:endParaRPr kumimoji="1" lang="en-US" altLang="ja-JP" sz="1600" dirty="0"/>
          </a:p>
          <a:p>
            <a:r>
              <a:rPr lang="ja-JP" altLang="en-US" sz="1600" dirty="0"/>
              <a:t>　</a:t>
            </a:r>
            <a:r>
              <a:rPr kumimoji="1" lang="ja-JP" altLang="en-US" sz="1600" dirty="0"/>
              <a:t>写真又はイラストを用いること。</a:t>
            </a:r>
            <a:endParaRPr kumimoji="1" lang="en-US" altLang="ja-JP" sz="1600" dirty="0"/>
          </a:p>
          <a:p>
            <a:r>
              <a:rPr lang="ja-JP" altLang="en-US" sz="1600" dirty="0"/>
              <a:t>・緑化技術について、概要及び設置する場所を示すこと。</a:t>
            </a:r>
            <a:endParaRPr lang="en-US" altLang="ja-JP" sz="1600" dirty="0"/>
          </a:p>
          <a:p>
            <a:r>
              <a:rPr kumimoji="1" lang="ja-JP" altLang="en-US" sz="1600" dirty="0"/>
              <a:t>・緑化の</a:t>
            </a:r>
            <a:r>
              <a:rPr kumimoji="1" lang="en-US" altLang="ja-JP" sz="1600" dirty="0"/>
              <a:t>PR</a:t>
            </a:r>
            <a:r>
              <a:rPr kumimoji="1" lang="ja-JP" altLang="en-US" sz="1600" dirty="0"/>
              <a:t>と</a:t>
            </a:r>
            <a:r>
              <a:rPr lang="ja-JP" altLang="en-US" sz="1600" dirty="0"/>
              <a:t>効果</a:t>
            </a:r>
            <a:r>
              <a:rPr kumimoji="1" lang="ja-JP" altLang="en-US" sz="1600" dirty="0"/>
              <a:t>検証について、場所と時期が異なる場合は</a:t>
            </a:r>
            <a:endParaRPr kumimoji="1" lang="en-US" altLang="ja-JP" sz="1600" dirty="0"/>
          </a:p>
          <a:p>
            <a:r>
              <a:rPr lang="ja-JP" altLang="en-US" sz="1600" dirty="0"/>
              <a:t>　それが分かるように図示すること。</a:t>
            </a:r>
            <a:endParaRPr lang="en-US" altLang="ja-JP" sz="1600" dirty="0"/>
          </a:p>
          <a:p>
            <a:r>
              <a:rPr kumimoji="1" lang="ja-JP" altLang="en-US" sz="1600" dirty="0"/>
              <a:t>・将来の緑化イメージも記載すること。</a:t>
            </a:r>
            <a:endParaRPr kumimoji="1" lang="en-US" altLang="ja-JP" sz="16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E64E951-AEE5-1E24-B7AF-C99ECE813E9A}"/>
              </a:ext>
            </a:extLst>
          </p:cNvPr>
          <p:cNvSpPr txBox="1"/>
          <p:nvPr/>
        </p:nvSpPr>
        <p:spPr>
          <a:xfrm>
            <a:off x="8301645" y="3322224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図・写真など</a:t>
            </a:r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3BD8A6B-39FC-A70B-469C-EF9A491595E6}"/>
              </a:ext>
            </a:extLst>
          </p:cNvPr>
          <p:cNvSpPr txBox="1"/>
          <p:nvPr/>
        </p:nvSpPr>
        <p:spPr>
          <a:xfrm>
            <a:off x="148332" y="124906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企画提案書（様式２）</a:t>
            </a:r>
            <a:endParaRPr kumimoji="1" lang="en-US" altLang="ja-JP" sz="2800" b="1" dirty="0"/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701D9B82-D360-36D0-FFF2-44010240E9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071715"/>
              </p:ext>
            </p:extLst>
          </p:nvPr>
        </p:nvGraphicFramePr>
        <p:xfrm>
          <a:off x="237552" y="829139"/>
          <a:ext cx="5543816" cy="5941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3816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</a:tblGrid>
              <a:tr h="353726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〇実施における配慮事項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170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551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〇実施場所における緑化に当たっての制約事項及び懸念事項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130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1198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〇活用する緑化の推進に有効な技術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842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769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〇緑化の調査検証によって得られることが想定される知見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212352"/>
                  </a:ext>
                </a:extLst>
              </a:tr>
            </a:tbl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7344DD-8882-2AB4-6AF5-47F158A5A6C8}"/>
              </a:ext>
            </a:extLst>
          </p:cNvPr>
          <p:cNvSpPr txBox="1"/>
          <p:nvPr/>
        </p:nvSpPr>
        <p:spPr>
          <a:xfrm>
            <a:off x="5915776" y="435831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〇緑化の内容</a:t>
            </a:r>
            <a:endParaRPr kumimoji="1"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671630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283</Words>
  <Application>Microsoft Office PowerPoint</Application>
  <PresentationFormat>ワイド画面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山田　紗和</dc:creator>
  <cp:lastModifiedBy>向井　麻衣子</cp:lastModifiedBy>
  <cp:revision>22</cp:revision>
  <dcterms:created xsi:type="dcterms:W3CDTF">2025-05-13T11:25:27Z</dcterms:created>
  <dcterms:modified xsi:type="dcterms:W3CDTF">2025-07-02T01:35:36Z</dcterms:modified>
</cp:coreProperties>
</file>