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  <p:sldId id="258" r:id="rId4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40CF290C-0F8C-EEB3-6345-0A022376EA18}" name="金田　拓磨" initials="拓金" userId="S::T6026711@taims.metro.tokyo.jp::bb621c2f-6b2e-459a-9c1b-d6f63ac763c0" providerId="AD"/>
  <p188:author id="{4B954517-5746-CEB1-FAC5-BB8EA11206AC}" name="山田　紗和" initials="紗山" userId="S::T0531549@taims.metro.tokyo.jp::e1374b39-ff58-43f6-b921-e96ed72a202a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93" d="100"/>
          <a:sy n="93" d="100"/>
        </p:scale>
        <p:origin x="1188" y="3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microsoft.com/office/2018/10/relationships/authors" Target="author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9CF91E7-4D18-5553-3FEC-7EE058E6A60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5EE0BD16-2696-FB32-ECDD-FCBEF2371CD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3A5B62E-1FFB-1847-3CF9-0DFDA95287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5EA54-A6DC-49DA-A48C-A0D3378D72BD}" type="datetimeFigureOut">
              <a:rPr kumimoji="1" lang="ja-JP" altLang="en-US" smtClean="0"/>
              <a:t>2026/3/17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0D95873-B22A-9C5C-85CE-416C40596E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6D237D8-276D-A3C2-C487-46166AD5DB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53777-BBA1-48DE-99D9-64492D1D215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172087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D5AC6D6-2D06-F3CD-0CDE-AA6B7B0F79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7E1173EC-D284-E131-10D2-6E36D9FBDCC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A2B87E8-28C2-7C4F-51A4-415F347BED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5EA54-A6DC-49DA-A48C-A0D3378D72BD}" type="datetimeFigureOut">
              <a:rPr kumimoji="1" lang="ja-JP" altLang="en-US" smtClean="0"/>
              <a:t>2026/3/17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A478E54-E5BD-9E7E-2E8F-BA658BAB72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48D1B2A-0F79-5773-A43E-44DD7F70E9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53777-BBA1-48DE-99D9-64492D1D215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471915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E292D37A-A630-8BD7-FC33-4B22BAB2E1A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D4988962-122D-AD24-D702-CCD69F86974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56E96FD-6F2D-4345-4DDC-9C3B5858CC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5EA54-A6DC-49DA-A48C-A0D3378D72BD}" type="datetimeFigureOut">
              <a:rPr kumimoji="1" lang="ja-JP" altLang="en-US" smtClean="0"/>
              <a:t>2026/3/17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9D6E8F9-EFBD-D41D-F27B-3B32F40C4D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FCD7C5E-2590-7A8A-1E60-B6B0AD032F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53777-BBA1-48DE-99D9-64492D1D215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854826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2CC8344-7CAB-7C22-0785-4D047EA7E1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FDD79798-4F2D-BA30-F40C-16644383F8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246D680-91E1-AC19-05E6-CBDBE212D8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5EA54-A6DC-49DA-A48C-A0D3378D72BD}" type="datetimeFigureOut">
              <a:rPr kumimoji="1" lang="ja-JP" altLang="en-US" smtClean="0"/>
              <a:t>2026/3/17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2AFF8D7-ECEB-36AD-CC19-5C562924BD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44B3781-FAD0-E0FD-C0E3-44BACD6F10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53777-BBA1-48DE-99D9-64492D1D215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965217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7FEC99F-5CFB-1823-BD26-118C91D57B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93520E0F-F1F0-2329-B15C-24E753B4852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2FD0A28-12AC-EA6C-BF02-AC9219FEE9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5EA54-A6DC-49DA-A48C-A0D3378D72BD}" type="datetimeFigureOut">
              <a:rPr kumimoji="1" lang="ja-JP" altLang="en-US" smtClean="0"/>
              <a:t>2026/3/17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9FA6A82B-51D0-4D17-4669-FFCB05A7AC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515E36CF-8447-8B1B-0D95-9C19251E66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53777-BBA1-48DE-99D9-64492D1D215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163622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5A043B5-AF8F-74E0-7843-093BD74962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1A257D8B-59E3-8383-7185-74F2C894CA3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424AB0DB-9C75-4DAA-9F38-26FCE12CCBF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4834E479-F5A0-E94B-5870-AF450D2ACA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5EA54-A6DC-49DA-A48C-A0D3378D72BD}" type="datetimeFigureOut">
              <a:rPr kumimoji="1" lang="ja-JP" altLang="en-US" smtClean="0"/>
              <a:t>2026/3/17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DCE810F8-AE7B-D14B-609D-869C308C36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FD5B9D4E-972A-E995-C252-CA5186DC7F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53777-BBA1-48DE-99D9-64492D1D215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183581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B1720CD-55B0-523F-C661-4BDF4AB310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5D52F82C-C823-6C77-8F41-DF16CD6CBBB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E65586B9-613A-D39B-465D-782AFD78008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17CA8A50-8B7A-1DC4-3B99-DB7C8D00672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7435E646-0EF6-1AB6-8C1B-847924969ED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D74ACCCE-7AB7-6C0E-BAC9-A316BE5488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5EA54-A6DC-49DA-A48C-A0D3378D72BD}" type="datetimeFigureOut">
              <a:rPr kumimoji="1" lang="ja-JP" altLang="en-US" smtClean="0"/>
              <a:t>2026/3/17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9661D518-6BD4-13DE-D24E-14FFFA3429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F394F090-D5F3-748E-030C-C234C5C353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53777-BBA1-48DE-99D9-64492D1D215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491438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70B9FA1-0979-F363-BC65-78DCCED472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6C26B658-AFD1-2079-BD9A-37857540FA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5EA54-A6DC-49DA-A48C-A0D3378D72BD}" type="datetimeFigureOut">
              <a:rPr kumimoji="1" lang="ja-JP" altLang="en-US" smtClean="0"/>
              <a:t>2026/3/17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6D43AC67-8CA9-4310-9F48-C2703A3BA8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6C9793E8-63C7-CE67-B05E-DD3140AD89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53777-BBA1-48DE-99D9-64492D1D215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827885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3E26D230-46B8-B7E7-C85D-50C4C1F0EA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5EA54-A6DC-49DA-A48C-A0D3378D72BD}" type="datetimeFigureOut">
              <a:rPr kumimoji="1" lang="ja-JP" altLang="en-US" smtClean="0"/>
              <a:t>2026/3/17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81110E6D-3AAC-FAD4-74DB-0CE6639584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C0F7D627-07B0-8BD7-00E9-DD1F01F342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53777-BBA1-48DE-99D9-64492D1D215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91223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DC8762B-BDDE-7883-F255-6B6E6AE480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52B2C714-94A9-5F11-0B8E-B06DBD1013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76EB8022-D4CB-6EF1-4C8A-D7804EDFC41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B85D09EB-336A-87C1-8A01-51427A9EA9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5EA54-A6DC-49DA-A48C-A0D3378D72BD}" type="datetimeFigureOut">
              <a:rPr kumimoji="1" lang="ja-JP" altLang="en-US" smtClean="0"/>
              <a:t>2026/3/17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E804DB5A-BD6A-ACF4-47EE-D5788ED64A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460E41F2-95AC-D7A9-9286-424D44CAFB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53777-BBA1-48DE-99D9-64492D1D215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18359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DA0A2B6-09B2-2324-5118-3919010067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F091DC88-819B-68FA-93DB-A1DB8D15BE5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B76AD929-F6EB-A369-1B58-B1728191648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9AC72A77-53E4-607B-2BFA-12771FF90D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5EA54-A6DC-49DA-A48C-A0D3378D72BD}" type="datetimeFigureOut">
              <a:rPr kumimoji="1" lang="ja-JP" altLang="en-US" smtClean="0"/>
              <a:t>2026/3/17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1AD9E84-9CC7-3626-8FF9-9F8188ECB2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8AE131D-0CEB-EB67-5508-B31C3A68CB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53777-BBA1-48DE-99D9-64492D1D215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776899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F7769784-3034-5ED4-78E6-02B3E7A014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8B835215-D1AD-F2FC-D199-83D0FD4763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0C15367-4691-A551-6812-747CB0A4119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C55EA54-A6DC-49DA-A48C-A0D3378D72BD}" type="datetimeFigureOut">
              <a:rPr kumimoji="1" lang="ja-JP" altLang="en-US" smtClean="0"/>
              <a:t>2026/3/17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673BD66-D286-AFB2-1CEB-52541FCA425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5F4C4C8-9D31-D85A-F979-AF5536D074B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8E53777-BBA1-48DE-99D9-64492D1D215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623356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C66B71B-7845-BCED-E466-C3E612195C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DA83233A-87D1-C01C-D09B-3DC1792B17E6}"/>
              </a:ext>
            </a:extLst>
          </p:cNvPr>
          <p:cNvSpPr txBox="1"/>
          <p:nvPr/>
        </p:nvSpPr>
        <p:spPr>
          <a:xfrm>
            <a:off x="148332" y="648126"/>
            <a:ext cx="44312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b="1" dirty="0"/>
              <a:t>〇緑化の範囲</a:t>
            </a:r>
            <a:endParaRPr kumimoji="1" lang="en-US" altLang="ja-JP" b="1" dirty="0"/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5A0013C5-B0C3-3909-9922-9CEE23FD82B4}"/>
              </a:ext>
            </a:extLst>
          </p:cNvPr>
          <p:cNvSpPr/>
          <p:nvPr/>
        </p:nvSpPr>
        <p:spPr>
          <a:xfrm>
            <a:off x="148332" y="1017458"/>
            <a:ext cx="11806116" cy="575093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D3EC125C-86D8-9AFC-C86E-45070CDB6FF6}"/>
              </a:ext>
            </a:extLst>
          </p:cNvPr>
          <p:cNvSpPr txBox="1"/>
          <p:nvPr/>
        </p:nvSpPr>
        <p:spPr>
          <a:xfrm>
            <a:off x="4421879" y="3760450"/>
            <a:ext cx="4228961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600" dirty="0"/>
              <a:t>・緑化の範囲を赤枠で囲うこと。</a:t>
            </a:r>
            <a:endParaRPr kumimoji="1" lang="en-US" altLang="ja-JP" sz="1600" dirty="0"/>
          </a:p>
          <a:p>
            <a:r>
              <a:rPr lang="ja-JP" altLang="en-US" sz="1600" dirty="0"/>
              <a:t>・ランドマーク（駅名等）及び</a:t>
            </a:r>
            <a:endParaRPr lang="en-US" altLang="ja-JP" sz="1600" dirty="0"/>
          </a:p>
          <a:p>
            <a:r>
              <a:rPr lang="ja-JP" altLang="en-US" sz="1600" dirty="0"/>
              <a:t>　緑の拠点（公園等）を記載すること。</a:t>
            </a:r>
            <a:endParaRPr lang="en-US" altLang="ja-JP" sz="1600" dirty="0"/>
          </a:p>
          <a:p>
            <a:r>
              <a:rPr kumimoji="1" lang="ja-JP" altLang="en-US" sz="1600" dirty="0"/>
              <a:t>・施設の概要を示すこと。</a:t>
            </a:r>
            <a:endParaRPr kumimoji="1" lang="en-US" altLang="ja-JP" sz="1600" dirty="0"/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26B3A1C5-5A2B-F65B-8DEE-639DBE1BAA47}"/>
              </a:ext>
            </a:extLst>
          </p:cNvPr>
          <p:cNvSpPr txBox="1"/>
          <p:nvPr/>
        </p:nvSpPr>
        <p:spPr>
          <a:xfrm>
            <a:off x="5760626" y="2504053"/>
            <a:ext cx="247627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/>
              <a:t>配置図</a:t>
            </a:r>
            <a:endParaRPr kumimoji="1" lang="en-US" altLang="ja-JP" dirty="0"/>
          </a:p>
          <a:p>
            <a:r>
              <a:rPr kumimoji="1" lang="ja-JP" altLang="en-US" dirty="0"/>
              <a:t>位置図</a:t>
            </a:r>
            <a:endParaRPr kumimoji="1" lang="en-US" altLang="ja-JP" dirty="0"/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62D4406A-85C6-3463-D232-253DCE7B2E6C}"/>
              </a:ext>
            </a:extLst>
          </p:cNvPr>
          <p:cNvSpPr txBox="1"/>
          <p:nvPr/>
        </p:nvSpPr>
        <p:spPr>
          <a:xfrm>
            <a:off x="148332" y="124906"/>
            <a:ext cx="377539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800" b="1" dirty="0"/>
              <a:t>企画提案書（様式２）</a:t>
            </a:r>
            <a:endParaRPr kumimoji="1" lang="en-US" altLang="ja-JP" sz="2800" b="1" dirty="0"/>
          </a:p>
        </p:txBody>
      </p:sp>
      <p:graphicFrame>
        <p:nvGraphicFramePr>
          <p:cNvPr id="2" name="表 1">
            <a:extLst>
              <a:ext uri="{FF2B5EF4-FFF2-40B4-BE49-F238E27FC236}">
                <a16:creationId xmlns:a16="http://schemas.microsoft.com/office/drawing/2014/main" id="{D96B790F-A876-09EB-ABED-AB74ED00AD5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52217898"/>
              </p:ext>
            </p:extLst>
          </p:nvPr>
        </p:nvGraphicFramePr>
        <p:xfrm>
          <a:off x="5311560" y="239752"/>
          <a:ext cx="6642888" cy="335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21444">
                  <a:extLst>
                    <a:ext uri="{9D8B030D-6E8A-4147-A177-3AD203B41FA5}">
                      <a16:colId xmlns:a16="http://schemas.microsoft.com/office/drawing/2014/main" val="4186394412"/>
                    </a:ext>
                  </a:extLst>
                </a:gridCol>
                <a:gridCol w="3321444">
                  <a:extLst>
                    <a:ext uri="{9D8B030D-6E8A-4147-A177-3AD203B41FA5}">
                      <a16:colId xmlns:a16="http://schemas.microsoft.com/office/drawing/2014/main" val="3753077303"/>
                    </a:ext>
                  </a:extLst>
                </a:gridCol>
              </a:tblGrid>
              <a:tr h="293573">
                <a:tc>
                  <a:txBody>
                    <a:bodyPr/>
                    <a:lstStyle/>
                    <a:p>
                      <a:r>
                        <a:rPr kumimoji="1" lang="ja-JP" altLang="en-US" sz="1600" b="1" dirty="0">
                          <a:solidFill>
                            <a:schemeClr val="tx1"/>
                          </a:solidFill>
                        </a:rPr>
                        <a:t>緑化場所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2001524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757880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D3BD8A6B-39FC-A70B-469C-EF9A491595E6}"/>
              </a:ext>
            </a:extLst>
          </p:cNvPr>
          <p:cNvSpPr txBox="1"/>
          <p:nvPr/>
        </p:nvSpPr>
        <p:spPr>
          <a:xfrm>
            <a:off x="148332" y="124906"/>
            <a:ext cx="377539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800" b="1" dirty="0"/>
              <a:t>企画提案書（様式２）</a:t>
            </a:r>
            <a:endParaRPr kumimoji="1" lang="en-US" altLang="ja-JP" sz="2800" b="1" dirty="0"/>
          </a:p>
        </p:txBody>
      </p:sp>
      <p:graphicFrame>
        <p:nvGraphicFramePr>
          <p:cNvPr id="14" name="表 13">
            <a:extLst>
              <a:ext uri="{FF2B5EF4-FFF2-40B4-BE49-F238E27FC236}">
                <a16:creationId xmlns:a16="http://schemas.microsoft.com/office/drawing/2014/main" id="{701D9B82-D360-36D0-FFF2-44010240E98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23126027"/>
              </p:ext>
            </p:extLst>
          </p:nvPr>
        </p:nvGraphicFramePr>
        <p:xfrm>
          <a:off x="6919846" y="785347"/>
          <a:ext cx="5123822" cy="592747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123822">
                  <a:extLst>
                    <a:ext uri="{9D8B030D-6E8A-4147-A177-3AD203B41FA5}">
                      <a16:colId xmlns:a16="http://schemas.microsoft.com/office/drawing/2014/main" val="4186394412"/>
                    </a:ext>
                  </a:extLst>
                </a:gridCol>
              </a:tblGrid>
              <a:tr h="344931">
                <a:tc>
                  <a:txBody>
                    <a:bodyPr/>
                    <a:lstStyle/>
                    <a:p>
                      <a:r>
                        <a:rPr kumimoji="1" lang="ja-JP" altLang="en-US" sz="1600" b="1" dirty="0">
                          <a:solidFill>
                            <a:schemeClr val="tx1"/>
                          </a:solidFill>
                        </a:rPr>
                        <a:t>〇実施における配慮事項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42170322"/>
                  </a:ext>
                </a:extLst>
              </a:tr>
              <a:tr h="541256">
                <a:tc>
                  <a:txBody>
                    <a:bodyPr/>
                    <a:lstStyle/>
                    <a:p>
                      <a:endParaRPr kumimoji="1" lang="en-US" altLang="ja-JP" sz="1600" b="0" dirty="0">
                        <a:solidFill>
                          <a:schemeClr val="tx1"/>
                        </a:solidFill>
                      </a:endParaRPr>
                    </a:p>
                    <a:p>
                      <a:endParaRPr kumimoji="1" lang="en-US" altLang="ja-JP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57551835"/>
                  </a:ext>
                </a:extLst>
              </a:tr>
              <a:tr h="530085">
                <a:tc>
                  <a:txBody>
                    <a:bodyPr/>
                    <a:lstStyle/>
                    <a:p>
                      <a:r>
                        <a:rPr kumimoji="1" lang="ja-JP" altLang="en-US" sz="1600" b="1" dirty="0">
                          <a:solidFill>
                            <a:schemeClr val="tx1"/>
                          </a:solidFill>
                        </a:rPr>
                        <a:t>〇実施場所における緑化に当たっての制約事項及び懸念事項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35130769"/>
                  </a:ext>
                </a:extLst>
              </a:tr>
              <a:tr h="800126">
                <a:tc>
                  <a:txBody>
                    <a:bodyPr/>
                    <a:lstStyle/>
                    <a:p>
                      <a:endParaRPr kumimoji="1" lang="en-US" altLang="ja-JP" sz="1600" b="0" dirty="0">
                        <a:solidFill>
                          <a:schemeClr val="tx1"/>
                        </a:solidFill>
                      </a:endParaRPr>
                    </a:p>
                    <a:p>
                      <a:endParaRPr kumimoji="1" lang="en-US" altLang="ja-JP" sz="1600" b="0" dirty="0">
                        <a:solidFill>
                          <a:schemeClr val="tx1"/>
                        </a:solidFill>
                      </a:endParaRPr>
                    </a:p>
                    <a:p>
                      <a:endParaRPr kumimoji="1" lang="en-US" altLang="ja-JP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31198986"/>
                  </a:ext>
                </a:extLst>
              </a:tr>
              <a:tr h="361619">
                <a:tc>
                  <a:txBody>
                    <a:bodyPr/>
                    <a:lstStyle/>
                    <a:p>
                      <a:r>
                        <a:rPr kumimoji="1" lang="ja-JP" altLang="en-US" sz="1600" b="1" dirty="0">
                          <a:solidFill>
                            <a:schemeClr val="tx1"/>
                          </a:solidFill>
                        </a:rPr>
                        <a:t>〇活用する緑化の推進に有効な技術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26842835"/>
                  </a:ext>
                </a:extLst>
              </a:tr>
              <a:tr h="732690">
                <a:tc>
                  <a:txBody>
                    <a:bodyPr/>
                    <a:lstStyle/>
                    <a:p>
                      <a:endParaRPr kumimoji="1" lang="en-US" altLang="ja-JP" sz="1600" b="0" dirty="0">
                        <a:solidFill>
                          <a:schemeClr val="tx1"/>
                        </a:solidFill>
                      </a:endParaRPr>
                    </a:p>
                    <a:p>
                      <a:endParaRPr kumimoji="1" lang="en-US" altLang="ja-JP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92769077"/>
                  </a:ext>
                </a:extLst>
              </a:tr>
              <a:tr h="577813">
                <a:tc>
                  <a:txBody>
                    <a:bodyPr/>
                    <a:lstStyle/>
                    <a:p>
                      <a:r>
                        <a:rPr kumimoji="1" lang="ja-JP" altLang="en-US" sz="1600" b="1" dirty="0">
                          <a:solidFill>
                            <a:schemeClr val="tx1"/>
                          </a:solidFill>
                        </a:rPr>
                        <a:t>〇緑化の効果検証によって得られることが想定される知見（効果検証は別途都の委託で実施）</a:t>
                      </a:r>
                      <a:endParaRPr kumimoji="1" lang="en-US" altLang="ja-JP" sz="16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20015240"/>
                  </a:ext>
                </a:extLst>
              </a:tr>
              <a:tr h="769678">
                <a:tc>
                  <a:txBody>
                    <a:bodyPr/>
                    <a:lstStyle/>
                    <a:p>
                      <a:endParaRPr kumimoji="1" lang="en-US" altLang="ja-JP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92059976"/>
                  </a:ext>
                </a:extLst>
              </a:tr>
              <a:tr h="301187">
                <a:tc>
                  <a:txBody>
                    <a:bodyPr/>
                    <a:lstStyle/>
                    <a:p>
                      <a:r>
                        <a:rPr kumimoji="1" lang="ja-JP" altLang="en-US" sz="1600" b="1" dirty="0">
                          <a:solidFill>
                            <a:schemeClr val="tx1"/>
                          </a:solidFill>
                        </a:rPr>
                        <a:t>○緑化期間終了後の取扱い（継続設置する場合はその旨を記載）</a:t>
                      </a:r>
                      <a:endParaRPr kumimoji="1" lang="en-US" altLang="ja-JP" sz="16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60953296"/>
                  </a:ext>
                </a:extLst>
              </a:tr>
              <a:tr h="491836">
                <a:tc>
                  <a:txBody>
                    <a:bodyPr/>
                    <a:lstStyle/>
                    <a:p>
                      <a:endParaRPr kumimoji="1" lang="en-US" altLang="ja-JP" sz="1600" b="0" dirty="0">
                        <a:solidFill>
                          <a:schemeClr val="tx1"/>
                        </a:solidFill>
                      </a:endParaRPr>
                    </a:p>
                    <a:p>
                      <a:endParaRPr kumimoji="1" lang="en-US" altLang="ja-JP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94212352"/>
                  </a:ext>
                </a:extLst>
              </a:tr>
            </a:tbl>
          </a:graphicData>
        </a:graphic>
      </p:graphicFrame>
      <p:graphicFrame>
        <p:nvGraphicFramePr>
          <p:cNvPr id="2" name="表 1">
            <a:extLst>
              <a:ext uri="{FF2B5EF4-FFF2-40B4-BE49-F238E27FC236}">
                <a16:creationId xmlns:a16="http://schemas.microsoft.com/office/drawing/2014/main" id="{448C486C-7763-D0E1-D04D-B88204A088D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88946806"/>
              </p:ext>
            </p:extLst>
          </p:nvPr>
        </p:nvGraphicFramePr>
        <p:xfrm>
          <a:off x="148332" y="730299"/>
          <a:ext cx="6714805" cy="603757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99826">
                  <a:extLst>
                    <a:ext uri="{9D8B030D-6E8A-4147-A177-3AD203B41FA5}">
                      <a16:colId xmlns:a16="http://schemas.microsoft.com/office/drawing/2014/main" val="4186394412"/>
                    </a:ext>
                  </a:extLst>
                </a:gridCol>
                <a:gridCol w="2483401">
                  <a:extLst>
                    <a:ext uri="{9D8B030D-6E8A-4147-A177-3AD203B41FA5}">
                      <a16:colId xmlns:a16="http://schemas.microsoft.com/office/drawing/2014/main" val="609169818"/>
                    </a:ext>
                  </a:extLst>
                </a:gridCol>
                <a:gridCol w="2531578">
                  <a:extLst>
                    <a:ext uri="{9D8B030D-6E8A-4147-A177-3AD203B41FA5}">
                      <a16:colId xmlns:a16="http://schemas.microsoft.com/office/drawing/2014/main" val="149450336"/>
                    </a:ext>
                  </a:extLst>
                </a:gridCol>
              </a:tblGrid>
              <a:tr h="331127">
                <a:tc gridSpan="3">
                  <a:txBody>
                    <a:bodyPr/>
                    <a:lstStyle/>
                    <a:p>
                      <a:r>
                        <a:rPr kumimoji="1" lang="ja-JP" altLang="en-US" sz="1600" b="1" dirty="0">
                          <a:solidFill>
                            <a:schemeClr val="tx1"/>
                          </a:solidFill>
                        </a:rPr>
                        <a:t>〇スケジュール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6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42170322"/>
                  </a:ext>
                </a:extLst>
              </a:tr>
              <a:tr h="347147">
                <a:tc gridSpan="2">
                  <a:txBody>
                    <a:bodyPr/>
                    <a:lstStyle/>
                    <a:p>
                      <a:r>
                        <a:rPr kumimoji="1" lang="ja-JP" altLang="en-US" sz="1600" b="0" dirty="0">
                          <a:solidFill>
                            <a:schemeClr val="tx1"/>
                          </a:solidFill>
                        </a:rPr>
                        <a:t>緑化までに必要な期間（準備期間）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57551835"/>
                  </a:ext>
                </a:extLst>
              </a:tr>
              <a:tr h="347147">
                <a:tc rowSpan="2">
                  <a:txBody>
                    <a:bodyPr/>
                    <a:lstStyle/>
                    <a:p>
                      <a:r>
                        <a:rPr kumimoji="1" lang="ja-JP" altLang="en-US" sz="1600" b="0" dirty="0">
                          <a:solidFill>
                            <a:schemeClr val="tx1"/>
                          </a:solidFill>
                        </a:rPr>
                        <a:t>緑化実施期間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600" b="0" dirty="0">
                          <a:solidFill>
                            <a:schemeClr val="tx1"/>
                          </a:solidFill>
                        </a:rPr>
                        <a:t>全体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6633550"/>
                  </a:ext>
                </a:extLst>
              </a:tr>
              <a:tr h="559545">
                <a:tc vMerge="1">
                  <a:txBody>
                    <a:bodyPr/>
                    <a:lstStyle/>
                    <a:p>
                      <a:endParaRPr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600" b="0" strike="noStrike" dirty="0">
                          <a:solidFill>
                            <a:schemeClr val="tx1"/>
                          </a:solidFill>
                        </a:rPr>
                        <a:t>うち途中で緑量を変更する場合はその期間</a:t>
                      </a:r>
                      <a:endParaRPr kumimoji="1" lang="ja-JP" altLang="en-US" sz="1600" b="0" strike="sngStrike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45561951"/>
                  </a:ext>
                </a:extLst>
              </a:tr>
              <a:tr h="347147">
                <a:tc gridSpan="3">
                  <a:txBody>
                    <a:bodyPr/>
                    <a:lstStyle/>
                    <a:p>
                      <a:r>
                        <a:rPr kumimoji="1" lang="ja-JP" altLang="en-US" sz="1600" b="1" dirty="0">
                          <a:solidFill>
                            <a:schemeClr val="tx1"/>
                          </a:solidFill>
                        </a:rPr>
                        <a:t>〇事業費　内訳は別紙内訳書（施工、維持管理、警備等）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08469590"/>
                  </a:ext>
                </a:extLst>
              </a:tr>
              <a:tr h="347147">
                <a:tc gridSpan="3">
                  <a:txBody>
                    <a:bodyPr/>
                    <a:lstStyle/>
                    <a:p>
                      <a:endParaRPr kumimoji="1" lang="ja-JP" altLang="en-US" sz="1600" b="0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16962682"/>
                  </a:ext>
                </a:extLst>
              </a:tr>
              <a:tr h="347147">
                <a:tc gridSpan="3">
                  <a:txBody>
                    <a:bodyPr/>
                    <a:lstStyle/>
                    <a:p>
                      <a:r>
                        <a:rPr kumimoji="1" lang="ja-JP" altLang="en-US" sz="1600" b="1" dirty="0">
                          <a:solidFill>
                            <a:schemeClr val="tx1"/>
                          </a:solidFill>
                        </a:rPr>
                        <a:t>〇イベント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6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35130769"/>
                  </a:ext>
                </a:extLst>
              </a:tr>
              <a:tr h="559545">
                <a:tc gridSpan="2">
                  <a:txBody>
                    <a:bodyPr/>
                    <a:lstStyle/>
                    <a:p>
                      <a:r>
                        <a:rPr kumimoji="1" lang="ja-JP" altLang="en-US" sz="1600" b="0" dirty="0">
                          <a:solidFill>
                            <a:schemeClr val="tx1"/>
                          </a:solidFill>
                        </a:rPr>
                        <a:t>連携を想定しているイベント（期間含む）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31198986"/>
                  </a:ext>
                </a:extLst>
              </a:tr>
              <a:tr h="559545">
                <a:tc gridSpan="2">
                  <a:txBody>
                    <a:bodyPr/>
                    <a:lstStyle/>
                    <a:p>
                      <a:r>
                        <a:rPr kumimoji="1" lang="ja-JP" altLang="en-US" sz="1600" b="0" dirty="0">
                          <a:solidFill>
                            <a:schemeClr val="tx1"/>
                          </a:solidFill>
                        </a:rPr>
                        <a:t>そのイベントの集客力（過去実績、想定等）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en-US" altLang="ja-JP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96334985"/>
                  </a:ext>
                </a:extLst>
              </a:tr>
              <a:tr h="347147">
                <a:tc gridSpan="3">
                  <a:txBody>
                    <a:bodyPr/>
                    <a:lstStyle/>
                    <a:p>
                      <a:r>
                        <a:rPr kumimoji="1" lang="ja-JP" altLang="en-US" sz="1600" b="1" dirty="0">
                          <a:solidFill>
                            <a:schemeClr val="tx1"/>
                          </a:solidFill>
                        </a:rPr>
                        <a:t>〇緑化により期待される効果及び都民への波及効果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6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26842835"/>
                  </a:ext>
                </a:extLst>
              </a:tr>
              <a:tr h="706793">
                <a:tc gridSpan="3">
                  <a:txBody>
                    <a:bodyPr/>
                    <a:lstStyle/>
                    <a:p>
                      <a:endParaRPr kumimoji="1" lang="en-US" altLang="ja-JP" sz="1400" b="0" dirty="0">
                        <a:solidFill>
                          <a:schemeClr val="tx1"/>
                        </a:solidFill>
                      </a:endParaRPr>
                    </a:p>
                    <a:p>
                      <a:endParaRPr kumimoji="1" lang="en-US" altLang="ja-JP" sz="1400" b="0" dirty="0">
                        <a:solidFill>
                          <a:srgbClr val="FF0000"/>
                        </a:solidFill>
                      </a:endParaRPr>
                    </a:p>
                    <a:p>
                      <a:endParaRPr kumimoji="1" lang="ja-JP" altLang="en-US" sz="1400" b="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600" b="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92769077"/>
                  </a:ext>
                </a:extLst>
              </a:tr>
              <a:tr h="347147">
                <a:tc gridSpan="3">
                  <a:txBody>
                    <a:bodyPr/>
                    <a:lstStyle/>
                    <a:p>
                      <a:r>
                        <a:rPr kumimoji="1" lang="ja-JP" altLang="en-US" sz="1600" b="1" dirty="0">
                          <a:solidFill>
                            <a:schemeClr val="tx1"/>
                          </a:solidFill>
                        </a:rPr>
                        <a:t>〇本提案を実施するための人員体制及び植物の維持管理体制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6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20015240"/>
                  </a:ext>
                </a:extLst>
              </a:tr>
              <a:tr h="795142">
                <a:tc gridSpan="3">
                  <a:txBody>
                    <a:bodyPr/>
                    <a:lstStyle/>
                    <a:p>
                      <a:endParaRPr kumimoji="1" lang="en-US" altLang="ja-JP" sz="1600" b="0" dirty="0">
                        <a:solidFill>
                          <a:schemeClr val="tx1"/>
                        </a:solidFill>
                      </a:endParaRPr>
                    </a:p>
                    <a:p>
                      <a:endParaRPr kumimoji="1" lang="en-US" altLang="ja-JP" sz="1600" b="0" dirty="0">
                        <a:solidFill>
                          <a:schemeClr val="tx1"/>
                        </a:solidFill>
                      </a:endParaRPr>
                    </a:p>
                    <a:p>
                      <a:endParaRPr kumimoji="1" lang="en-US" altLang="ja-JP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94212352"/>
                  </a:ext>
                </a:extLst>
              </a:tr>
            </a:tbl>
          </a:graphicData>
        </a:graphic>
      </p:graphicFrame>
      <p:graphicFrame>
        <p:nvGraphicFramePr>
          <p:cNvPr id="3" name="表 2">
            <a:extLst>
              <a:ext uri="{FF2B5EF4-FFF2-40B4-BE49-F238E27FC236}">
                <a16:creationId xmlns:a16="http://schemas.microsoft.com/office/drawing/2014/main" id="{6961A4FB-4B3E-DEF4-6A9A-B344E310116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27711494"/>
              </p:ext>
            </p:extLst>
          </p:nvPr>
        </p:nvGraphicFramePr>
        <p:xfrm>
          <a:off x="5311560" y="239752"/>
          <a:ext cx="6642888" cy="335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21444">
                  <a:extLst>
                    <a:ext uri="{9D8B030D-6E8A-4147-A177-3AD203B41FA5}">
                      <a16:colId xmlns:a16="http://schemas.microsoft.com/office/drawing/2014/main" val="4186394412"/>
                    </a:ext>
                  </a:extLst>
                </a:gridCol>
                <a:gridCol w="3321444">
                  <a:extLst>
                    <a:ext uri="{9D8B030D-6E8A-4147-A177-3AD203B41FA5}">
                      <a16:colId xmlns:a16="http://schemas.microsoft.com/office/drawing/2014/main" val="3753077303"/>
                    </a:ext>
                  </a:extLst>
                </a:gridCol>
              </a:tblGrid>
              <a:tr h="293573">
                <a:tc>
                  <a:txBody>
                    <a:bodyPr/>
                    <a:lstStyle/>
                    <a:p>
                      <a:r>
                        <a:rPr kumimoji="1" lang="ja-JP" altLang="en-US" sz="1600" b="1" dirty="0">
                          <a:solidFill>
                            <a:schemeClr val="tx1"/>
                          </a:solidFill>
                        </a:rPr>
                        <a:t>緑化場所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2001524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716304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AD8397E-FCBD-E1C8-DC9E-0CCA2472EF8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236513CA-6F4C-2D06-BA25-203D0BA862DE}"/>
              </a:ext>
            </a:extLst>
          </p:cNvPr>
          <p:cNvSpPr/>
          <p:nvPr/>
        </p:nvSpPr>
        <p:spPr>
          <a:xfrm>
            <a:off x="148332" y="1869897"/>
            <a:ext cx="11913529" cy="4988103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685D8BA5-203B-6528-7094-EB0E9D348358}"/>
              </a:ext>
            </a:extLst>
          </p:cNvPr>
          <p:cNvSpPr/>
          <p:nvPr/>
        </p:nvSpPr>
        <p:spPr>
          <a:xfrm>
            <a:off x="148332" y="877087"/>
            <a:ext cx="11913529" cy="89055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D314C89E-9D64-D651-D6D6-572EDCA84E4D}"/>
              </a:ext>
            </a:extLst>
          </p:cNvPr>
          <p:cNvSpPr txBox="1"/>
          <p:nvPr/>
        </p:nvSpPr>
        <p:spPr>
          <a:xfrm>
            <a:off x="5137205" y="1225708"/>
            <a:ext cx="13388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/>
              <a:t>コンセプト</a:t>
            </a:r>
            <a:endParaRPr kumimoji="1" lang="en-US" altLang="ja-JP" dirty="0"/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B3A420D2-DA51-89A9-5603-2C61DBF51BAC}"/>
              </a:ext>
            </a:extLst>
          </p:cNvPr>
          <p:cNvSpPr txBox="1"/>
          <p:nvPr/>
        </p:nvSpPr>
        <p:spPr>
          <a:xfrm>
            <a:off x="1592203" y="3948449"/>
            <a:ext cx="9007594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600" dirty="0"/>
              <a:t>・緑化のボリュームや使用する植物の大きさが分かるように、写真又はイラストを用いること。</a:t>
            </a:r>
            <a:endParaRPr kumimoji="1" lang="en-US" altLang="ja-JP" sz="1600" dirty="0"/>
          </a:p>
          <a:p>
            <a:r>
              <a:rPr lang="ja-JP" altLang="en-US" sz="1600" dirty="0"/>
              <a:t>・緑化技術について、概要及び設置する場所を示すこと。</a:t>
            </a:r>
            <a:endParaRPr lang="en-US" altLang="ja-JP" sz="1600" dirty="0"/>
          </a:p>
          <a:p>
            <a:r>
              <a:rPr lang="ja-JP" altLang="en-US" sz="1600" dirty="0"/>
              <a:t>・立地特性に合わせた工夫などがある場合は、それが分かるように図示すること。</a:t>
            </a:r>
            <a:endParaRPr lang="en-US" altLang="ja-JP" sz="1600" dirty="0"/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300FEE9C-FC3C-E8EE-0C1B-044637BE812D}"/>
              </a:ext>
            </a:extLst>
          </p:cNvPr>
          <p:cNvSpPr txBox="1"/>
          <p:nvPr/>
        </p:nvSpPr>
        <p:spPr>
          <a:xfrm>
            <a:off x="5137205" y="3244334"/>
            <a:ext cx="1569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/>
              <a:t>図・写真など</a:t>
            </a:r>
            <a:endParaRPr kumimoji="1" lang="en-US" altLang="ja-JP" dirty="0"/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2660EF4D-3576-5106-E6F2-A71C5D1794A2}"/>
              </a:ext>
            </a:extLst>
          </p:cNvPr>
          <p:cNvSpPr txBox="1"/>
          <p:nvPr/>
        </p:nvSpPr>
        <p:spPr>
          <a:xfrm>
            <a:off x="148332" y="124906"/>
            <a:ext cx="377539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800" b="1" dirty="0"/>
              <a:t>企画提案書（様式２）</a:t>
            </a:r>
            <a:endParaRPr kumimoji="1" lang="en-US" altLang="ja-JP" sz="2800" b="1" dirty="0"/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34A1F9C0-B3B4-EB2A-4447-75EAE7529B95}"/>
              </a:ext>
            </a:extLst>
          </p:cNvPr>
          <p:cNvSpPr txBox="1"/>
          <p:nvPr/>
        </p:nvSpPr>
        <p:spPr>
          <a:xfrm>
            <a:off x="168302" y="487406"/>
            <a:ext cx="30404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b="1" dirty="0"/>
              <a:t>〇緑化の内容</a:t>
            </a:r>
            <a:endParaRPr kumimoji="1" lang="en-US" altLang="ja-JP" b="1" dirty="0"/>
          </a:p>
        </p:txBody>
      </p:sp>
      <p:graphicFrame>
        <p:nvGraphicFramePr>
          <p:cNvPr id="2" name="表 1">
            <a:extLst>
              <a:ext uri="{FF2B5EF4-FFF2-40B4-BE49-F238E27FC236}">
                <a16:creationId xmlns:a16="http://schemas.microsoft.com/office/drawing/2014/main" id="{F270B2E5-0E30-ADB4-93FB-5DB215355D9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17398498"/>
              </p:ext>
            </p:extLst>
          </p:nvPr>
        </p:nvGraphicFramePr>
        <p:xfrm>
          <a:off x="5311560" y="239752"/>
          <a:ext cx="6642888" cy="335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21444">
                  <a:extLst>
                    <a:ext uri="{9D8B030D-6E8A-4147-A177-3AD203B41FA5}">
                      <a16:colId xmlns:a16="http://schemas.microsoft.com/office/drawing/2014/main" val="4186394412"/>
                    </a:ext>
                  </a:extLst>
                </a:gridCol>
                <a:gridCol w="3321444">
                  <a:extLst>
                    <a:ext uri="{9D8B030D-6E8A-4147-A177-3AD203B41FA5}">
                      <a16:colId xmlns:a16="http://schemas.microsoft.com/office/drawing/2014/main" val="3753077303"/>
                    </a:ext>
                  </a:extLst>
                </a:gridCol>
              </a:tblGrid>
              <a:tr h="293573">
                <a:tc>
                  <a:txBody>
                    <a:bodyPr/>
                    <a:lstStyle/>
                    <a:p>
                      <a:r>
                        <a:rPr kumimoji="1" lang="ja-JP" altLang="en-US" sz="1600" b="1" dirty="0">
                          <a:solidFill>
                            <a:schemeClr val="tx1"/>
                          </a:solidFill>
                        </a:rPr>
                        <a:t>緑化場所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2001524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016261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404</TotalTime>
  <Words>300</Words>
  <Application>Microsoft Office PowerPoint</Application>
  <PresentationFormat>ワイド画面</PresentationFormat>
  <Paragraphs>38</Paragraphs>
  <Slides>3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3</vt:i4>
      </vt:variant>
    </vt:vector>
  </HeadingPairs>
  <TitlesOfParts>
    <vt:vector size="7" baseType="lpstr"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  <vt:lpstr>PowerPoint プレゼンテーション</vt:lpstr>
    </vt:vector>
  </TitlesOfParts>
  <Company>TAIMS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山田　紗和</dc:creator>
  <cp:lastModifiedBy>向井　麻衣子</cp:lastModifiedBy>
  <cp:revision>27</cp:revision>
  <dcterms:created xsi:type="dcterms:W3CDTF">2025-05-13T11:25:27Z</dcterms:created>
  <dcterms:modified xsi:type="dcterms:W3CDTF">2026-03-17T11:11:21Z</dcterms:modified>
</cp:coreProperties>
</file>