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486" autoAdjust="0"/>
    <p:restoredTop sz="94660"/>
  </p:normalViewPr>
  <p:slideViewPr>
    <p:cSldViewPr snapToGrid="0">
      <p:cViewPr varScale="1">
        <p:scale>
          <a:sx n="110" d="100"/>
          <a:sy n="110" d="100"/>
        </p:scale>
        <p:origin x="2112"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D9A67CB-6908-4FDE-AED7-73E5D054C02D}" type="datetimeFigureOut">
              <a:rPr kumimoji="1" lang="ja-JP" altLang="en-US" smtClean="0"/>
              <a:t>2025/5/16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98D1C-6EF9-474E-8448-332B9BDBB151}" type="slidenum">
              <a:rPr kumimoji="1" lang="ja-JP" altLang="en-US" smtClean="0"/>
              <a:t>‹#›</a:t>
            </a:fld>
            <a:endParaRPr kumimoji="1" lang="ja-JP" altLang="en-US"/>
          </a:p>
        </p:txBody>
      </p:sp>
    </p:spTree>
    <p:extLst>
      <p:ext uri="{BB962C8B-B14F-4D97-AF65-F5344CB8AC3E}">
        <p14:creationId xmlns:p14="http://schemas.microsoft.com/office/powerpoint/2010/main" val="29506355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D9A67CB-6908-4FDE-AED7-73E5D054C02D}" type="datetimeFigureOut">
              <a:rPr kumimoji="1" lang="ja-JP" altLang="en-US" smtClean="0"/>
              <a:t>2025/5/16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98D1C-6EF9-474E-8448-332B9BDBB151}" type="slidenum">
              <a:rPr kumimoji="1" lang="ja-JP" altLang="en-US" smtClean="0"/>
              <a:t>‹#›</a:t>
            </a:fld>
            <a:endParaRPr kumimoji="1" lang="ja-JP" altLang="en-US"/>
          </a:p>
        </p:txBody>
      </p:sp>
    </p:spTree>
    <p:extLst>
      <p:ext uri="{BB962C8B-B14F-4D97-AF65-F5344CB8AC3E}">
        <p14:creationId xmlns:p14="http://schemas.microsoft.com/office/powerpoint/2010/main" val="22594403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D9A67CB-6908-4FDE-AED7-73E5D054C02D}" type="datetimeFigureOut">
              <a:rPr kumimoji="1" lang="ja-JP" altLang="en-US" smtClean="0"/>
              <a:t>2025/5/16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98D1C-6EF9-474E-8448-332B9BDBB151}" type="slidenum">
              <a:rPr kumimoji="1" lang="ja-JP" altLang="en-US" smtClean="0"/>
              <a:t>‹#›</a:t>
            </a:fld>
            <a:endParaRPr kumimoji="1" lang="ja-JP" altLang="en-US"/>
          </a:p>
        </p:txBody>
      </p:sp>
    </p:spTree>
    <p:extLst>
      <p:ext uri="{BB962C8B-B14F-4D97-AF65-F5344CB8AC3E}">
        <p14:creationId xmlns:p14="http://schemas.microsoft.com/office/powerpoint/2010/main" val="34918154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D9A67CB-6908-4FDE-AED7-73E5D054C02D}" type="datetimeFigureOut">
              <a:rPr kumimoji="1" lang="ja-JP" altLang="en-US" smtClean="0"/>
              <a:t>2025/5/16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98D1C-6EF9-474E-8448-332B9BDBB151}" type="slidenum">
              <a:rPr kumimoji="1" lang="ja-JP" altLang="en-US" smtClean="0"/>
              <a:t>‹#›</a:t>
            </a:fld>
            <a:endParaRPr kumimoji="1" lang="ja-JP" altLang="en-US"/>
          </a:p>
        </p:txBody>
      </p:sp>
    </p:spTree>
    <p:extLst>
      <p:ext uri="{BB962C8B-B14F-4D97-AF65-F5344CB8AC3E}">
        <p14:creationId xmlns:p14="http://schemas.microsoft.com/office/powerpoint/2010/main" val="1472649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D9A67CB-6908-4FDE-AED7-73E5D054C02D}" type="datetimeFigureOut">
              <a:rPr kumimoji="1" lang="ja-JP" altLang="en-US" smtClean="0"/>
              <a:t>2025/5/16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98D1C-6EF9-474E-8448-332B9BDBB151}" type="slidenum">
              <a:rPr kumimoji="1" lang="ja-JP" altLang="en-US" smtClean="0"/>
              <a:t>‹#›</a:t>
            </a:fld>
            <a:endParaRPr kumimoji="1" lang="ja-JP" altLang="en-US"/>
          </a:p>
        </p:txBody>
      </p:sp>
    </p:spTree>
    <p:extLst>
      <p:ext uri="{BB962C8B-B14F-4D97-AF65-F5344CB8AC3E}">
        <p14:creationId xmlns:p14="http://schemas.microsoft.com/office/powerpoint/2010/main" val="2647896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D9A67CB-6908-4FDE-AED7-73E5D054C02D}" type="datetimeFigureOut">
              <a:rPr kumimoji="1" lang="ja-JP" altLang="en-US" smtClean="0"/>
              <a:t>2025/5/16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0F98D1C-6EF9-474E-8448-332B9BDBB151}" type="slidenum">
              <a:rPr kumimoji="1" lang="ja-JP" altLang="en-US" smtClean="0"/>
              <a:t>‹#›</a:t>
            </a:fld>
            <a:endParaRPr kumimoji="1" lang="ja-JP" altLang="en-US"/>
          </a:p>
        </p:txBody>
      </p:sp>
    </p:spTree>
    <p:extLst>
      <p:ext uri="{BB962C8B-B14F-4D97-AF65-F5344CB8AC3E}">
        <p14:creationId xmlns:p14="http://schemas.microsoft.com/office/powerpoint/2010/main" val="3806087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D9A67CB-6908-4FDE-AED7-73E5D054C02D}" type="datetimeFigureOut">
              <a:rPr kumimoji="1" lang="ja-JP" altLang="en-US" smtClean="0"/>
              <a:t>2025/5/16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0F98D1C-6EF9-474E-8448-332B9BDBB151}" type="slidenum">
              <a:rPr kumimoji="1" lang="ja-JP" altLang="en-US" smtClean="0"/>
              <a:t>‹#›</a:t>
            </a:fld>
            <a:endParaRPr kumimoji="1" lang="ja-JP" altLang="en-US"/>
          </a:p>
        </p:txBody>
      </p:sp>
    </p:spTree>
    <p:extLst>
      <p:ext uri="{BB962C8B-B14F-4D97-AF65-F5344CB8AC3E}">
        <p14:creationId xmlns:p14="http://schemas.microsoft.com/office/powerpoint/2010/main" val="30056384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D9A67CB-6908-4FDE-AED7-73E5D054C02D}" type="datetimeFigureOut">
              <a:rPr kumimoji="1" lang="ja-JP" altLang="en-US" smtClean="0"/>
              <a:t>2025/5/16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0F98D1C-6EF9-474E-8448-332B9BDBB151}" type="slidenum">
              <a:rPr kumimoji="1" lang="ja-JP" altLang="en-US" smtClean="0"/>
              <a:t>‹#›</a:t>
            </a:fld>
            <a:endParaRPr kumimoji="1" lang="ja-JP" altLang="en-US"/>
          </a:p>
        </p:txBody>
      </p:sp>
    </p:spTree>
    <p:extLst>
      <p:ext uri="{BB962C8B-B14F-4D97-AF65-F5344CB8AC3E}">
        <p14:creationId xmlns:p14="http://schemas.microsoft.com/office/powerpoint/2010/main" val="90976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9A67CB-6908-4FDE-AED7-73E5D054C02D}" type="datetimeFigureOut">
              <a:rPr kumimoji="1" lang="ja-JP" altLang="en-US" smtClean="0"/>
              <a:t>2025/5/16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0F98D1C-6EF9-474E-8448-332B9BDBB151}" type="slidenum">
              <a:rPr kumimoji="1" lang="ja-JP" altLang="en-US" smtClean="0"/>
              <a:t>‹#›</a:t>
            </a:fld>
            <a:endParaRPr kumimoji="1" lang="ja-JP" altLang="en-US"/>
          </a:p>
        </p:txBody>
      </p:sp>
    </p:spTree>
    <p:extLst>
      <p:ext uri="{BB962C8B-B14F-4D97-AF65-F5344CB8AC3E}">
        <p14:creationId xmlns:p14="http://schemas.microsoft.com/office/powerpoint/2010/main" val="2564394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D9A67CB-6908-4FDE-AED7-73E5D054C02D}" type="datetimeFigureOut">
              <a:rPr kumimoji="1" lang="ja-JP" altLang="en-US" smtClean="0"/>
              <a:t>2025/5/16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0F98D1C-6EF9-474E-8448-332B9BDBB151}" type="slidenum">
              <a:rPr kumimoji="1" lang="ja-JP" altLang="en-US" smtClean="0"/>
              <a:t>‹#›</a:t>
            </a:fld>
            <a:endParaRPr kumimoji="1" lang="ja-JP" altLang="en-US"/>
          </a:p>
        </p:txBody>
      </p:sp>
    </p:spTree>
    <p:extLst>
      <p:ext uri="{BB962C8B-B14F-4D97-AF65-F5344CB8AC3E}">
        <p14:creationId xmlns:p14="http://schemas.microsoft.com/office/powerpoint/2010/main" val="9278414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D9A67CB-6908-4FDE-AED7-73E5D054C02D}" type="datetimeFigureOut">
              <a:rPr kumimoji="1" lang="ja-JP" altLang="en-US" smtClean="0"/>
              <a:t>2025/5/16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0F98D1C-6EF9-474E-8448-332B9BDBB151}" type="slidenum">
              <a:rPr kumimoji="1" lang="ja-JP" altLang="en-US" smtClean="0"/>
              <a:t>‹#›</a:t>
            </a:fld>
            <a:endParaRPr kumimoji="1" lang="ja-JP" altLang="en-US"/>
          </a:p>
        </p:txBody>
      </p:sp>
    </p:spTree>
    <p:extLst>
      <p:ext uri="{BB962C8B-B14F-4D97-AF65-F5344CB8AC3E}">
        <p14:creationId xmlns:p14="http://schemas.microsoft.com/office/powerpoint/2010/main" val="24207002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9A67CB-6908-4FDE-AED7-73E5D054C02D}" type="datetimeFigureOut">
              <a:rPr kumimoji="1" lang="ja-JP" altLang="en-US" smtClean="0"/>
              <a:t>2025/5/16</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F98D1C-6EF9-474E-8448-332B9BDBB151}" type="slidenum">
              <a:rPr kumimoji="1" lang="ja-JP" altLang="en-US" smtClean="0"/>
              <a:t>‹#›</a:t>
            </a:fld>
            <a:endParaRPr kumimoji="1" lang="ja-JP" altLang="en-US"/>
          </a:p>
        </p:txBody>
      </p:sp>
    </p:spTree>
    <p:extLst>
      <p:ext uri="{BB962C8B-B14F-4D97-AF65-F5344CB8AC3E}">
        <p14:creationId xmlns:p14="http://schemas.microsoft.com/office/powerpoint/2010/main" val="15284039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66"/>
          <p:cNvSpPr>
            <a:spLocks noChangeArrowheads="1"/>
          </p:cNvSpPr>
          <p:nvPr/>
        </p:nvSpPr>
        <p:spPr bwMode="auto">
          <a:xfrm>
            <a:off x="3266837" y="5051240"/>
            <a:ext cx="5750561" cy="1731209"/>
          </a:xfrm>
          <a:prstGeom prst="rect">
            <a:avLst/>
          </a:prstGeom>
          <a:ln>
            <a:solidFill>
              <a:srgbClr val="0070C0"/>
            </a:solidFill>
            <a:headEnd/>
            <a:tailEnd/>
          </a:ln>
        </p:spPr>
        <p:style>
          <a:lnRef idx="2">
            <a:schemeClr val="dk1"/>
          </a:lnRef>
          <a:fillRef idx="1">
            <a:schemeClr val="lt1"/>
          </a:fillRef>
          <a:effectRef idx="0">
            <a:schemeClr val="dk1"/>
          </a:effectRef>
          <a:fontRef idx="minor">
            <a:schemeClr val="dk1"/>
          </a:fontRef>
        </p:style>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6" name="Text Box 4"/>
          <p:cNvSpPr txBox="1">
            <a:spLocks noChangeArrowheads="1"/>
          </p:cNvSpPr>
          <p:nvPr/>
        </p:nvSpPr>
        <p:spPr bwMode="auto">
          <a:xfrm>
            <a:off x="107950" y="3706571"/>
            <a:ext cx="2786969" cy="338554"/>
          </a:xfrm>
          <a:prstGeom prst="rect">
            <a:avLst/>
          </a:prstGeom>
          <a:noFill/>
          <a:ln w="9525">
            <a:noFill/>
            <a:miter lim="800000"/>
            <a:headEnd/>
            <a:tailEnd/>
          </a:ln>
          <a:effectLst/>
        </p:spPr>
        <p:txBody>
          <a:bodyPr wrap="square">
            <a:spAutoFit/>
          </a:bodyPr>
          <a:lstStyle/>
          <a:p>
            <a:pPr marL="238125" indent="-238125" eaLnBrk="1" hangingPunct="1">
              <a:spcBef>
                <a:spcPct val="5000"/>
              </a:spcBef>
              <a:buFont typeface="Wingdings" pitchFamily="2" charset="2"/>
              <a:buChar char="n"/>
              <a:defRPr/>
            </a:pPr>
            <a:r>
              <a:rPr lang="ja-JP" altLang="en-US" sz="1600" b="1" u="sng" dirty="0">
                <a:latin typeface="Tahoma" pitchFamily="34" charset="0"/>
              </a:rPr>
              <a:t>計画等における位置付け</a:t>
            </a:r>
          </a:p>
        </p:txBody>
      </p:sp>
      <p:sp>
        <p:nvSpPr>
          <p:cNvPr id="7" name="Rectangle 66"/>
          <p:cNvSpPr>
            <a:spLocks noChangeArrowheads="1"/>
          </p:cNvSpPr>
          <p:nvPr/>
        </p:nvSpPr>
        <p:spPr bwMode="auto">
          <a:xfrm>
            <a:off x="107950" y="3654815"/>
            <a:ext cx="3066572" cy="3127634"/>
          </a:xfrm>
          <a:prstGeom prst="rect">
            <a:avLst/>
          </a:prstGeom>
          <a:noFill/>
          <a:ln>
            <a:solidFill>
              <a:srgbClr val="0070C0"/>
            </a:solidFill>
            <a:headEnd/>
            <a:tailEnd/>
          </a:ln>
        </p:spPr>
        <p:style>
          <a:lnRef idx="2">
            <a:schemeClr val="dk1"/>
          </a:lnRef>
          <a:fillRef idx="1">
            <a:schemeClr val="lt1"/>
          </a:fillRef>
          <a:effectRef idx="0">
            <a:schemeClr val="dk1"/>
          </a:effectRef>
          <a:fontRef idx="minor">
            <a:schemeClr val="dk1"/>
          </a:fontRef>
        </p:style>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8" name="Rectangle 67"/>
          <p:cNvSpPr>
            <a:spLocks noChangeArrowheads="1"/>
          </p:cNvSpPr>
          <p:nvPr/>
        </p:nvSpPr>
        <p:spPr bwMode="auto">
          <a:xfrm>
            <a:off x="0" y="8855"/>
            <a:ext cx="9144000" cy="436182"/>
          </a:xfrm>
          <a:prstGeom prst="rect">
            <a:avLst/>
          </a:prstGeom>
          <a:solidFill>
            <a:schemeClr val="accent2">
              <a:lumMod val="20000"/>
              <a:lumOff val="80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400" b="1" dirty="0">
                <a:latin typeface="ＭＳ Ｐゴシック" panose="020B0600070205080204" pitchFamily="50" charset="-128"/>
              </a:rPr>
              <a:t>○○○○（拠点名）　○○○○（拠点づくりの具体的な取組）</a:t>
            </a:r>
            <a:endParaRPr lang="ja-JP" altLang="en-US" sz="1800" b="1" dirty="0">
              <a:latin typeface="ＭＳ Ｐゴシック" panose="020B0600070205080204" pitchFamily="50" charset="-128"/>
            </a:endParaRPr>
          </a:p>
        </p:txBody>
      </p:sp>
      <p:sp>
        <p:nvSpPr>
          <p:cNvPr id="9" name="テキスト ボックス 33"/>
          <p:cNvSpPr txBox="1">
            <a:spLocks noChangeArrowheads="1"/>
          </p:cNvSpPr>
          <p:nvPr/>
        </p:nvSpPr>
        <p:spPr bwMode="auto">
          <a:xfrm>
            <a:off x="2370803" y="775962"/>
            <a:ext cx="4383741" cy="307777"/>
          </a:xfrm>
          <a:prstGeom prst="rect">
            <a:avLst/>
          </a:prstGeom>
          <a:solidFill>
            <a:schemeClr val="bg1"/>
          </a:solidFill>
          <a:ln w="9525">
            <a:solidFill>
              <a:srgbClr val="FF0000"/>
            </a:solidFill>
            <a:prstDash val="dash"/>
            <a:miter lim="800000"/>
            <a:headEnd/>
            <a:tailEnd/>
          </a:ln>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FF0000"/>
                </a:solidFill>
              </a:rPr>
              <a:t>まちづくりの検討を実施する地区の概要について説明</a:t>
            </a:r>
          </a:p>
        </p:txBody>
      </p:sp>
      <p:sp>
        <p:nvSpPr>
          <p:cNvPr id="11" name="正方形/長方形 10"/>
          <p:cNvSpPr/>
          <p:nvPr/>
        </p:nvSpPr>
        <p:spPr>
          <a:xfrm>
            <a:off x="107950" y="515310"/>
            <a:ext cx="8909448" cy="825625"/>
          </a:xfrm>
          <a:prstGeom prst="rect">
            <a:avLst/>
          </a:prstGeom>
          <a:noFill/>
          <a:ln>
            <a:solidFill>
              <a:srgbClr val="0070C0"/>
            </a:solidFill>
          </a:ln>
        </p:spPr>
        <p:style>
          <a:lnRef idx="2">
            <a:schemeClr val="dk1"/>
          </a:lnRef>
          <a:fillRef idx="1">
            <a:schemeClr val="lt1"/>
          </a:fillRef>
          <a:effectRef idx="0">
            <a:schemeClr val="dk1"/>
          </a:effectRef>
          <a:fontRef idx="minor">
            <a:schemeClr val="dk1"/>
          </a:fontRef>
        </p:style>
        <p:txBody>
          <a:bodyPr rtlCol="0" anchor="t" anchorCtr="0"/>
          <a:lstStyle/>
          <a:p>
            <a:endParaRPr lang="en-US" altLang="ja-JP" dirty="0"/>
          </a:p>
        </p:txBody>
      </p:sp>
      <p:sp>
        <p:nvSpPr>
          <p:cNvPr id="12" name="Rectangle 66"/>
          <p:cNvSpPr>
            <a:spLocks noChangeArrowheads="1"/>
          </p:cNvSpPr>
          <p:nvPr/>
        </p:nvSpPr>
        <p:spPr bwMode="auto">
          <a:xfrm>
            <a:off x="107949" y="1439970"/>
            <a:ext cx="3066572" cy="2139992"/>
          </a:xfrm>
          <a:prstGeom prst="rect">
            <a:avLst/>
          </a:prstGeom>
          <a:ln>
            <a:solidFill>
              <a:srgbClr val="0070C0"/>
            </a:solidFill>
            <a:headEnd/>
            <a:tailEnd/>
          </a:ln>
        </p:spPr>
        <p:style>
          <a:lnRef idx="2">
            <a:schemeClr val="dk1"/>
          </a:lnRef>
          <a:fillRef idx="1">
            <a:schemeClr val="lt1"/>
          </a:fillRef>
          <a:effectRef idx="0">
            <a:schemeClr val="dk1"/>
          </a:effectRef>
          <a:fontRef idx="minor">
            <a:schemeClr val="dk1"/>
          </a:fontRef>
        </p:style>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4" name="テキスト ボックス 33"/>
          <p:cNvSpPr txBox="1">
            <a:spLocks noChangeArrowheads="1"/>
          </p:cNvSpPr>
          <p:nvPr/>
        </p:nvSpPr>
        <p:spPr bwMode="auto">
          <a:xfrm>
            <a:off x="491706" y="2277189"/>
            <a:ext cx="2294626" cy="523220"/>
          </a:xfrm>
          <a:prstGeom prst="rect">
            <a:avLst/>
          </a:prstGeom>
          <a:solidFill>
            <a:schemeClr val="bg1"/>
          </a:solidFill>
          <a:ln w="9525">
            <a:solidFill>
              <a:srgbClr val="FF0000"/>
            </a:solidFill>
            <a:prstDash val="dash"/>
            <a:miter lim="800000"/>
            <a:headEnd/>
            <a:tailEnd/>
          </a:ln>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FF0000"/>
                </a:solidFill>
              </a:rPr>
              <a:t>対象地区の位置・面積等を地図等を用いて説明</a:t>
            </a:r>
          </a:p>
        </p:txBody>
      </p:sp>
      <p:sp>
        <p:nvSpPr>
          <p:cNvPr id="15" name="Text Box 4"/>
          <p:cNvSpPr txBox="1">
            <a:spLocks noChangeArrowheads="1"/>
          </p:cNvSpPr>
          <p:nvPr/>
        </p:nvSpPr>
        <p:spPr bwMode="auto">
          <a:xfrm>
            <a:off x="107951" y="5679001"/>
            <a:ext cx="2442210" cy="338554"/>
          </a:xfrm>
          <a:prstGeom prst="rect">
            <a:avLst/>
          </a:prstGeom>
          <a:noFill/>
          <a:ln w="9525">
            <a:noFill/>
            <a:miter lim="800000"/>
            <a:headEnd/>
            <a:tailEnd/>
          </a:ln>
          <a:effectLst/>
        </p:spPr>
        <p:txBody>
          <a:bodyPr wrap="square">
            <a:spAutoFit/>
          </a:bodyPr>
          <a:lstStyle/>
          <a:p>
            <a:pPr marL="238125" indent="-238125" eaLnBrk="1" hangingPunct="1">
              <a:spcBef>
                <a:spcPct val="5000"/>
              </a:spcBef>
              <a:buFont typeface="Wingdings" pitchFamily="2" charset="2"/>
              <a:buChar char="n"/>
              <a:defRPr/>
            </a:pPr>
            <a:r>
              <a:rPr lang="ja-JP" altLang="en-US" sz="1600" b="1" u="sng" dirty="0">
                <a:latin typeface="Tahoma" pitchFamily="34" charset="0"/>
              </a:rPr>
              <a:t>地区の現況・課題</a:t>
            </a:r>
            <a:endParaRPr lang="en-US" altLang="ja-JP" sz="1600" b="1" u="sng" dirty="0">
              <a:latin typeface="Tahoma" pitchFamily="34" charset="0"/>
            </a:endParaRPr>
          </a:p>
        </p:txBody>
      </p:sp>
      <p:sp>
        <p:nvSpPr>
          <p:cNvPr id="17" name="Text Box 4"/>
          <p:cNvSpPr txBox="1">
            <a:spLocks noChangeArrowheads="1"/>
          </p:cNvSpPr>
          <p:nvPr/>
        </p:nvSpPr>
        <p:spPr bwMode="auto">
          <a:xfrm>
            <a:off x="3266837" y="5051240"/>
            <a:ext cx="1884978" cy="504754"/>
          </a:xfrm>
          <a:prstGeom prst="rect">
            <a:avLst/>
          </a:prstGeom>
          <a:noFill/>
          <a:ln w="9525">
            <a:noFill/>
            <a:miter lim="800000"/>
            <a:headEnd/>
            <a:tailEnd/>
          </a:ln>
          <a:effectLst/>
        </p:spPr>
        <p:txBody>
          <a:bodyPr wrap="square">
            <a:spAutoFit/>
          </a:bodyPr>
          <a:lstStyle/>
          <a:p>
            <a:pPr marL="238125" indent="-238125" eaLnBrk="1" hangingPunct="1">
              <a:spcBef>
                <a:spcPct val="5000"/>
              </a:spcBef>
              <a:buFont typeface="Wingdings" pitchFamily="2" charset="2"/>
              <a:buChar char="n"/>
              <a:defRPr/>
            </a:pPr>
            <a:r>
              <a:rPr lang="ja-JP" altLang="en-US" sz="1600" b="1" u="sng" dirty="0">
                <a:latin typeface="Tahoma" pitchFamily="34" charset="0"/>
              </a:rPr>
              <a:t>スケジュール</a:t>
            </a:r>
          </a:p>
          <a:p>
            <a:pPr marL="238125" indent="-238125" eaLnBrk="1" hangingPunct="1">
              <a:lnSpc>
                <a:spcPct val="90000"/>
              </a:lnSpc>
              <a:buFont typeface="Wingdings" pitchFamily="2" charset="2"/>
              <a:buNone/>
              <a:defRPr/>
            </a:pPr>
            <a:endParaRPr lang="ja-JP" altLang="en-US" sz="1200" dirty="0">
              <a:latin typeface="Tahoma" pitchFamily="34" charset="0"/>
            </a:endParaRPr>
          </a:p>
        </p:txBody>
      </p:sp>
      <p:sp>
        <p:nvSpPr>
          <p:cNvPr id="18" name="テキスト ボックス 33"/>
          <p:cNvSpPr txBox="1">
            <a:spLocks noChangeArrowheads="1"/>
          </p:cNvSpPr>
          <p:nvPr/>
        </p:nvSpPr>
        <p:spPr bwMode="auto">
          <a:xfrm>
            <a:off x="3540810" y="5628861"/>
            <a:ext cx="5202614" cy="738664"/>
          </a:xfrm>
          <a:prstGeom prst="rect">
            <a:avLst/>
          </a:prstGeom>
          <a:solidFill>
            <a:schemeClr val="bg1"/>
          </a:solidFill>
          <a:ln w="9525">
            <a:solidFill>
              <a:srgbClr val="FF0000"/>
            </a:solidFill>
            <a:prstDash val="dash"/>
            <a:miter lim="800000"/>
            <a:headEnd/>
            <a:tailEnd/>
          </a:ln>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FF0000"/>
                </a:solidFill>
              </a:rPr>
              <a:t>スケジュールや実施ステップを図等を用いて説明</a:t>
            </a:r>
            <a:endParaRPr lang="en-US" altLang="ja-JP" sz="1400" dirty="0">
              <a:solidFill>
                <a:srgbClr val="FF0000"/>
              </a:solidFill>
            </a:endParaRPr>
          </a:p>
          <a:p>
            <a:pPr>
              <a:spcBef>
                <a:spcPct val="0"/>
              </a:spcBef>
              <a:buNone/>
            </a:pPr>
            <a:r>
              <a:rPr lang="ja-JP" altLang="en-US" sz="1400" dirty="0">
                <a:solidFill>
                  <a:srgbClr val="FF0000"/>
                </a:solidFill>
              </a:rPr>
              <a:t>（</a:t>
            </a:r>
            <a:r>
              <a:rPr lang="en-US" altLang="ja-JP" sz="1400" dirty="0">
                <a:solidFill>
                  <a:srgbClr val="FF0000"/>
                </a:solidFill>
              </a:rPr>
              <a:t>※</a:t>
            </a:r>
            <a:r>
              <a:rPr lang="ja-JP" altLang="en-US" sz="1400" dirty="0">
                <a:solidFill>
                  <a:srgbClr val="FF0000"/>
                </a:solidFill>
              </a:rPr>
              <a:t>本事業において行うことと、関連して他の事業で行うことが区別できるようにすること。）</a:t>
            </a:r>
            <a:endParaRPr lang="en-US" altLang="ja-JP" sz="1400" dirty="0">
              <a:solidFill>
                <a:srgbClr val="FF0000"/>
              </a:solidFill>
            </a:endParaRPr>
          </a:p>
        </p:txBody>
      </p:sp>
      <p:sp>
        <p:nvSpPr>
          <p:cNvPr id="2" name="テキスト ボックス 1"/>
          <p:cNvSpPr txBox="1"/>
          <p:nvPr/>
        </p:nvSpPr>
        <p:spPr>
          <a:xfrm>
            <a:off x="7866113" y="20946"/>
            <a:ext cx="1257359" cy="461665"/>
          </a:xfrm>
          <a:prstGeom prst="rect">
            <a:avLst/>
          </a:prstGeom>
          <a:solidFill>
            <a:schemeClr val="bg1"/>
          </a:solidFill>
          <a:ln>
            <a:solidFill>
              <a:schemeClr val="tx1"/>
            </a:solidFill>
          </a:ln>
        </p:spPr>
        <p:txBody>
          <a:bodyPr wrap="square" rtlCol="0">
            <a:spAutoFit/>
          </a:bodyPr>
          <a:lstStyle/>
          <a:p>
            <a:pPr algn="ctr"/>
            <a:r>
              <a:rPr kumimoji="1" lang="ja-JP" altLang="en-US" sz="1200" dirty="0"/>
              <a:t>応募書</a:t>
            </a:r>
            <a:r>
              <a:rPr kumimoji="1" lang="en-US" altLang="ja-JP" sz="1200" dirty="0"/>
              <a:t>【</a:t>
            </a:r>
            <a:r>
              <a:rPr kumimoji="1" lang="ja-JP" altLang="en-US" sz="1200" dirty="0"/>
              <a:t>概要</a:t>
            </a:r>
            <a:r>
              <a:rPr kumimoji="1" lang="en-US" altLang="ja-JP" sz="1200" dirty="0"/>
              <a:t>】</a:t>
            </a:r>
          </a:p>
          <a:p>
            <a:pPr algn="ctr"/>
            <a:r>
              <a:rPr kumimoji="1" lang="ja-JP" altLang="en-US" sz="1200" dirty="0"/>
              <a:t>推奨様式</a:t>
            </a:r>
          </a:p>
        </p:txBody>
      </p:sp>
      <p:sp>
        <p:nvSpPr>
          <p:cNvPr id="22" name="Text Box 4"/>
          <p:cNvSpPr txBox="1">
            <a:spLocks noChangeArrowheads="1"/>
          </p:cNvSpPr>
          <p:nvPr/>
        </p:nvSpPr>
        <p:spPr bwMode="auto">
          <a:xfrm>
            <a:off x="107949" y="4693039"/>
            <a:ext cx="2786969" cy="338554"/>
          </a:xfrm>
          <a:prstGeom prst="rect">
            <a:avLst/>
          </a:prstGeom>
          <a:noFill/>
          <a:ln w="9525">
            <a:noFill/>
            <a:miter lim="800000"/>
            <a:headEnd/>
            <a:tailEnd/>
          </a:ln>
          <a:effectLst/>
        </p:spPr>
        <p:txBody>
          <a:bodyPr wrap="square">
            <a:spAutoFit/>
          </a:bodyPr>
          <a:lstStyle/>
          <a:p>
            <a:pPr marL="238125" indent="-238125" eaLnBrk="1" hangingPunct="1">
              <a:spcBef>
                <a:spcPct val="5000"/>
              </a:spcBef>
              <a:buFont typeface="Wingdings" pitchFamily="2" charset="2"/>
              <a:buChar char="n"/>
              <a:defRPr/>
            </a:pPr>
            <a:r>
              <a:rPr lang="ja-JP" altLang="en-US" sz="1600" b="1" u="sng" dirty="0">
                <a:latin typeface="Tahoma" pitchFamily="34" charset="0"/>
              </a:rPr>
              <a:t>立地特性・地域資源</a:t>
            </a:r>
          </a:p>
        </p:txBody>
      </p:sp>
      <p:sp>
        <p:nvSpPr>
          <p:cNvPr id="21" name="Rectangle 66"/>
          <p:cNvSpPr>
            <a:spLocks noChangeArrowheads="1"/>
          </p:cNvSpPr>
          <p:nvPr/>
        </p:nvSpPr>
        <p:spPr bwMode="auto">
          <a:xfrm>
            <a:off x="3266838" y="1439970"/>
            <a:ext cx="5750561" cy="3538403"/>
          </a:xfrm>
          <a:prstGeom prst="rect">
            <a:avLst/>
          </a:prstGeom>
          <a:ln>
            <a:solidFill>
              <a:srgbClr val="0070C0"/>
            </a:solidFill>
            <a:headEnd/>
            <a:tailEnd/>
          </a:ln>
        </p:spPr>
        <p:style>
          <a:lnRef idx="2">
            <a:schemeClr val="dk1"/>
          </a:lnRef>
          <a:fillRef idx="1">
            <a:schemeClr val="lt1"/>
          </a:fillRef>
          <a:effectRef idx="0">
            <a:schemeClr val="dk1"/>
          </a:effectRef>
          <a:fontRef idx="minor">
            <a:schemeClr val="dk1"/>
          </a:fontRef>
        </p:style>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3" name="正方形/長方形 2"/>
          <p:cNvSpPr/>
          <p:nvPr/>
        </p:nvSpPr>
        <p:spPr>
          <a:xfrm>
            <a:off x="3266837" y="1486389"/>
            <a:ext cx="2271776" cy="338554"/>
          </a:xfrm>
          <a:prstGeom prst="rect">
            <a:avLst/>
          </a:prstGeom>
        </p:spPr>
        <p:txBody>
          <a:bodyPr wrap="none">
            <a:spAutoFit/>
          </a:bodyPr>
          <a:lstStyle/>
          <a:p>
            <a:pPr marL="238125" indent="-238125">
              <a:spcBef>
                <a:spcPct val="5000"/>
              </a:spcBef>
              <a:buFont typeface="Wingdings" pitchFamily="2" charset="2"/>
              <a:buChar char="n"/>
              <a:defRPr/>
            </a:pPr>
            <a:r>
              <a:rPr lang="ja-JP" altLang="en-US" sz="1600" b="1" u="sng" dirty="0">
                <a:latin typeface="Tahoma" pitchFamily="34" charset="0"/>
              </a:rPr>
              <a:t>まちづくりの将来像</a:t>
            </a:r>
          </a:p>
        </p:txBody>
      </p:sp>
      <p:sp>
        <p:nvSpPr>
          <p:cNvPr id="27" name="テキスト ボックス 33"/>
          <p:cNvSpPr txBox="1">
            <a:spLocks noChangeArrowheads="1"/>
          </p:cNvSpPr>
          <p:nvPr/>
        </p:nvSpPr>
        <p:spPr bwMode="auto">
          <a:xfrm>
            <a:off x="4499317" y="2509966"/>
            <a:ext cx="3214688" cy="523220"/>
          </a:xfrm>
          <a:prstGeom prst="rect">
            <a:avLst/>
          </a:prstGeom>
          <a:solidFill>
            <a:schemeClr val="bg1"/>
          </a:solidFill>
          <a:ln w="9525">
            <a:solidFill>
              <a:srgbClr val="FF0000"/>
            </a:solidFill>
            <a:prstDash val="dash"/>
            <a:miter lim="800000"/>
            <a:headEnd/>
            <a:tailEnd/>
          </a:ln>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FF0000"/>
                </a:solidFill>
              </a:rPr>
              <a:t>地域の個性や魅力をいかしたまちづくりの将来像を図等を用いて説明</a:t>
            </a:r>
            <a:endParaRPr lang="en-US" altLang="ja-JP" sz="1400" dirty="0">
              <a:solidFill>
                <a:srgbClr val="FF0000"/>
              </a:solidFill>
            </a:endParaRPr>
          </a:p>
        </p:txBody>
      </p:sp>
    </p:spTree>
    <p:extLst>
      <p:ext uri="{BB962C8B-B14F-4D97-AF65-F5344CB8AC3E}">
        <p14:creationId xmlns:p14="http://schemas.microsoft.com/office/powerpoint/2010/main" val="322514014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70</TotalTime>
  <Words>120</Words>
  <Application>Microsoft Office PowerPoint</Application>
  <PresentationFormat>画面に合わせる (4:3)</PresentationFormat>
  <Paragraphs>13</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ＭＳ Ｐゴシック</vt:lpstr>
      <vt:lpstr>Arial</vt:lpstr>
      <vt:lpstr>Calibri</vt:lpstr>
      <vt:lpstr>Calibri Light</vt:lpstr>
      <vt:lpstr>Tahoma</vt:lpstr>
      <vt:lpstr>Wingdings</vt:lpstr>
      <vt:lpstr>Office テーマ</vt:lpstr>
      <vt:lpstr>PowerPoint プレゼンテーション</vt:lpstr>
    </vt:vector>
  </TitlesOfParts>
  <Company>TAIMS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東京都</dc:creator>
  <cp:lastModifiedBy>友貞　美代子</cp:lastModifiedBy>
  <cp:revision>29</cp:revision>
  <dcterms:created xsi:type="dcterms:W3CDTF">2019-12-02T02:47:38Z</dcterms:created>
  <dcterms:modified xsi:type="dcterms:W3CDTF">2025-05-16T09:20:37Z</dcterms:modified>
</cp:coreProperties>
</file>