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86" autoAdjust="0"/>
    <p:restoredTop sz="94660"/>
  </p:normalViewPr>
  <p:slideViewPr>
    <p:cSldViewPr snapToGrid="0">
      <p:cViewPr varScale="1">
        <p:scale>
          <a:sx n="110" d="100"/>
          <a:sy n="110" d="100"/>
        </p:scale>
        <p:origin x="211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2950635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225944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349181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1472649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264789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380608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300563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90976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256439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92784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9A67CB-6908-4FDE-AED7-73E5D054C02D}" type="datetimeFigureOut">
              <a:rPr kumimoji="1" lang="ja-JP" altLang="en-US" smtClean="0"/>
              <a:t>2025/5/16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2420700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A67CB-6908-4FDE-AED7-73E5D054C02D}" type="datetimeFigureOut">
              <a:rPr kumimoji="1" lang="ja-JP" altLang="en-US" smtClean="0"/>
              <a:t>2025/5/16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8D1C-6EF9-474E-8448-332B9BDBB151}" type="slidenum">
              <a:rPr kumimoji="1" lang="ja-JP" altLang="en-US" smtClean="0"/>
              <a:t>‹#›</a:t>
            </a:fld>
            <a:endParaRPr kumimoji="1" lang="ja-JP" altLang="en-US"/>
          </a:p>
        </p:txBody>
      </p:sp>
    </p:spTree>
    <p:extLst>
      <p:ext uri="{BB962C8B-B14F-4D97-AF65-F5344CB8AC3E}">
        <p14:creationId xmlns:p14="http://schemas.microsoft.com/office/powerpoint/2010/main" val="1528403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66"/>
          <p:cNvSpPr>
            <a:spLocks noChangeArrowheads="1"/>
          </p:cNvSpPr>
          <p:nvPr/>
        </p:nvSpPr>
        <p:spPr bwMode="auto">
          <a:xfrm>
            <a:off x="3266837" y="5051240"/>
            <a:ext cx="5750561" cy="1731209"/>
          </a:xfrm>
          <a:prstGeom prst="rect">
            <a:avLst/>
          </a:prstGeom>
          <a:ln>
            <a:solidFill>
              <a:srgbClr val="0070C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 name="Text Box 4"/>
          <p:cNvSpPr txBox="1">
            <a:spLocks noChangeArrowheads="1"/>
          </p:cNvSpPr>
          <p:nvPr/>
        </p:nvSpPr>
        <p:spPr bwMode="auto">
          <a:xfrm>
            <a:off x="107950" y="3706571"/>
            <a:ext cx="2786969"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u="sng" dirty="0">
                <a:latin typeface="Tahoma" pitchFamily="34" charset="0"/>
              </a:rPr>
              <a:t>計画等における位置付け</a:t>
            </a:r>
          </a:p>
        </p:txBody>
      </p:sp>
      <p:sp>
        <p:nvSpPr>
          <p:cNvPr id="7" name="Rectangle 66"/>
          <p:cNvSpPr>
            <a:spLocks noChangeArrowheads="1"/>
          </p:cNvSpPr>
          <p:nvPr/>
        </p:nvSpPr>
        <p:spPr bwMode="auto">
          <a:xfrm>
            <a:off x="107950" y="3654815"/>
            <a:ext cx="3066572" cy="3127634"/>
          </a:xfrm>
          <a:prstGeom prst="rect">
            <a:avLst/>
          </a:prstGeom>
          <a:noFill/>
          <a:ln>
            <a:solidFill>
              <a:srgbClr val="0070C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 name="Rectangle 67"/>
          <p:cNvSpPr>
            <a:spLocks noChangeArrowheads="1"/>
          </p:cNvSpPr>
          <p:nvPr/>
        </p:nvSpPr>
        <p:spPr bwMode="auto">
          <a:xfrm>
            <a:off x="0" y="8855"/>
            <a:ext cx="9144000" cy="436182"/>
          </a:xfrm>
          <a:prstGeom prst="rect">
            <a:avLst/>
          </a:prstGeom>
          <a:solidFill>
            <a:schemeClr val="accent2">
              <a:lumMod val="20000"/>
              <a:lumOff val="80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b="1" dirty="0">
                <a:latin typeface="ＭＳ Ｐゴシック" panose="020B0600070205080204" pitchFamily="50" charset="-128"/>
              </a:rPr>
              <a:t>○○○○（拠点名）　○○○○（拠点づくりの具体的な取組）</a:t>
            </a:r>
            <a:endParaRPr lang="ja-JP" altLang="en-US" sz="1800" b="1" dirty="0">
              <a:latin typeface="ＭＳ Ｐゴシック" panose="020B0600070205080204" pitchFamily="50" charset="-128"/>
            </a:endParaRPr>
          </a:p>
        </p:txBody>
      </p:sp>
      <p:sp>
        <p:nvSpPr>
          <p:cNvPr id="9" name="テキスト ボックス 33"/>
          <p:cNvSpPr txBox="1">
            <a:spLocks noChangeArrowheads="1"/>
          </p:cNvSpPr>
          <p:nvPr/>
        </p:nvSpPr>
        <p:spPr bwMode="auto">
          <a:xfrm>
            <a:off x="2370803" y="775962"/>
            <a:ext cx="4383741" cy="307777"/>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0000"/>
                </a:solidFill>
              </a:rPr>
              <a:t>まちづくりの検討を実施する地区の概要について説明</a:t>
            </a:r>
          </a:p>
        </p:txBody>
      </p:sp>
      <p:sp>
        <p:nvSpPr>
          <p:cNvPr id="11" name="正方形/長方形 10"/>
          <p:cNvSpPr/>
          <p:nvPr/>
        </p:nvSpPr>
        <p:spPr>
          <a:xfrm>
            <a:off x="107950" y="515310"/>
            <a:ext cx="8909448" cy="825625"/>
          </a:xfrm>
          <a:prstGeom prst="rect">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t" anchorCtr="0"/>
          <a:lstStyle/>
          <a:p>
            <a:endParaRPr lang="en-US" altLang="ja-JP" dirty="0"/>
          </a:p>
        </p:txBody>
      </p:sp>
      <p:sp>
        <p:nvSpPr>
          <p:cNvPr id="12" name="Rectangle 66"/>
          <p:cNvSpPr>
            <a:spLocks noChangeArrowheads="1"/>
          </p:cNvSpPr>
          <p:nvPr/>
        </p:nvSpPr>
        <p:spPr bwMode="auto">
          <a:xfrm>
            <a:off x="107949" y="1439970"/>
            <a:ext cx="3066572" cy="2139992"/>
          </a:xfrm>
          <a:prstGeom prst="rect">
            <a:avLst/>
          </a:prstGeom>
          <a:ln>
            <a:solidFill>
              <a:srgbClr val="0070C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 name="テキスト ボックス 33"/>
          <p:cNvSpPr txBox="1">
            <a:spLocks noChangeArrowheads="1"/>
          </p:cNvSpPr>
          <p:nvPr/>
        </p:nvSpPr>
        <p:spPr bwMode="auto">
          <a:xfrm>
            <a:off x="491706" y="2277189"/>
            <a:ext cx="2294626" cy="523220"/>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0000"/>
                </a:solidFill>
              </a:rPr>
              <a:t>対象地区の位置・面積等を地図等を用いて説明</a:t>
            </a:r>
          </a:p>
        </p:txBody>
      </p:sp>
      <p:sp>
        <p:nvSpPr>
          <p:cNvPr id="15" name="Text Box 4"/>
          <p:cNvSpPr txBox="1">
            <a:spLocks noChangeArrowheads="1"/>
          </p:cNvSpPr>
          <p:nvPr/>
        </p:nvSpPr>
        <p:spPr bwMode="auto">
          <a:xfrm>
            <a:off x="107951" y="5679001"/>
            <a:ext cx="2442210"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u="sng" dirty="0">
                <a:latin typeface="Tahoma" pitchFamily="34" charset="0"/>
              </a:rPr>
              <a:t>地区の現況・課題</a:t>
            </a:r>
            <a:endParaRPr lang="en-US" altLang="ja-JP" sz="1600" b="1" u="sng" dirty="0">
              <a:latin typeface="Tahoma" pitchFamily="34" charset="0"/>
            </a:endParaRPr>
          </a:p>
        </p:txBody>
      </p:sp>
      <p:sp>
        <p:nvSpPr>
          <p:cNvPr id="17" name="Text Box 4"/>
          <p:cNvSpPr txBox="1">
            <a:spLocks noChangeArrowheads="1"/>
          </p:cNvSpPr>
          <p:nvPr/>
        </p:nvSpPr>
        <p:spPr bwMode="auto">
          <a:xfrm>
            <a:off x="3266837" y="5051240"/>
            <a:ext cx="1884978" cy="5047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u="sng" dirty="0">
                <a:latin typeface="Tahoma" pitchFamily="34" charset="0"/>
              </a:rPr>
              <a:t>スケジュール</a:t>
            </a:r>
          </a:p>
          <a:p>
            <a:pPr marL="238125" indent="-238125" eaLnBrk="1" hangingPunct="1">
              <a:lnSpc>
                <a:spcPct val="90000"/>
              </a:lnSpc>
              <a:buFont typeface="Wingdings" pitchFamily="2" charset="2"/>
              <a:buNone/>
              <a:defRPr/>
            </a:pPr>
            <a:endParaRPr lang="ja-JP" altLang="en-US" sz="1200" dirty="0">
              <a:latin typeface="Tahoma" pitchFamily="34" charset="0"/>
            </a:endParaRPr>
          </a:p>
        </p:txBody>
      </p:sp>
      <p:sp>
        <p:nvSpPr>
          <p:cNvPr id="18" name="テキスト ボックス 33"/>
          <p:cNvSpPr txBox="1">
            <a:spLocks noChangeArrowheads="1"/>
          </p:cNvSpPr>
          <p:nvPr/>
        </p:nvSpPr>
        <p:spPr bwMode="auto">
          <a:xfrm>
            <a:off x="3540810" y="5628861"/>
            <a:ext cx="5202614" cy="738664"/>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0000"/>
                </a:solidFill>
              </a:rPr>
              <a:t>スケジュールや実施ステップを図等を用いて説明</a:t>
            </a:r>
            <a:endParaRPr lang="en-US" altLang="ja-JP" sz="1400" dirty="0">
              <a:solidFill>
                <a:srgbClr val="FF0000"/>
              </a:solidFill>
            </a:endParaRPr>
          </a:p>
          <a:p>
            <a:pPr>
              <a:spcBef>
                <a:spcPct val="0"/>
              </a:spcBef>
              <a:buNone/>
            </a:pPr>
            <a:r>
              <a:rPr lang="ja-JP" altLang="en-US" sz="1400" dirty="0">
                <a:solidFill>
                  <a:srgbClr val="FF0000"/>
                </a:solidFill>
              </a:rPr>
              <a:t>（</a:t>
            </a:r>
            <a:r>
              <a:rPr lang="en-US" altLang="ja-JP" sz="1400" dirty="0">
                <a:solidFill>
                  <a:srgbClr val="FF0000"/>
                </a:solidFill>
              </a:rPr>
              <a:t>※</a:t>
            </a:r>
            <a:r>
              <a:rPr lang="ja-JP" altLang="en-US" sz="1400" dirty="0">
                <a:solidFill>
                  <a:srgbClr val="FF0000"/>
                </a:solidFill>
              </a:rPr>
              <a:t>本事業において行うことと、関連して他の事業で行うことが区別できるようにすること。）</a:t>
            </a:r>
            <a:endParaRPr lang="en-US" altLang="ja-JP" sz="1400" dirty="0">
              <a:solidFill>
                <a:srgbClr val="FF0000"/>
              </a:solidFill>
            </a:endParaRPr>
          </a:p>
        </p:txBody>
      </p:sp>
      <p:sp>
        <p:nvSpPr>
          <p:cNvPr id="2" name="テキスト ボックス 1"/>
          <p:cNvSpPr txBox="1"/>
          <p:nvPr/>
        </p:nvSpPr>
        <p:spPr>
          <a:xfrm>
            <a:off x="7866113" y="20946"/>
            <a:ext cx="1257359" cy="461665"/>
          </a:xfrm>
          <a:prstGeom prst="rect">
            <a:avLst/>
          </a:prstGeom>
          <a:solidFill>
            <a:schemeClr val="bg1"/>
          </a:solidFill>
          <a:ln>
            <a:solidFill>
              <a:schemeClr val="tx1"/>
            </a:solidFill>
          </a:ln>
        </p:spPr>
        <p:txBody>
          <a:bodyPr wrap="square" rtlCol="0">
            <a:spAutoFit/>
          </a:bodyPr>
          <a:lstStyle/>
          <a:p>
            <a:pPr algn="ctr"/>
            <a:r>
              <a:rPr kumimoji="1" lang="ja-JP" altLang="en-US" sz="1200" dirty="0"/>
              <a:t>応募書</a:t>
            </a:r>
            <a:r>
              <a:rPr kumimoji="1" lang="en-US" altLang="ja-JP" sz="1200" dirty="0"/>
              <a:t>【</a:t>
            </a:r>
            <a:r>
              <a:rPr kumimoji="1" lang="ja-JP" altLang="en-US" sz="1200" dirty="0"/>
              <a:t>概要</a:t>
            </a:r>
            <a:r>
              <a:rPr kumimoji="1" lang="en-US" altLang="ja-JP" sz="1200" dirty="0"/>
              <a:t>】</a:t>
            </a:r>
          </a:p>
          <a:p>
            <a:pPr algn="ctr"/>
            <a:r>
              <a:rPr kumimoji="1" lang="ja-JP" altLang="en-US" sz="1200" dirty="0"/>
              <a:t>推奨様式</a:t>
            </a:r>
          </a:p>
        </p:txBody>
      </p:sp>
      <p:sp>
        <p:nvSpPr>
          <p:cNvPr id="22" name="Text Box 4"/>
          <p:cNvSpPr txBox="1">
            <a:spLocks noChangeArrowheads="1"/>
          </p:cNvSpPr>
          <p:nvPr/>
        </p:nvSpPr>
        <p:spPr bwMode="auto">
          <a:xfrm>
            <a:off x="107949" y="4693039"/>
            <a:ext cx="2786969"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u="sng" dirty="0">
                <a:latin typeface="Tahoma" pitchFamily="34" charset="0"/>
              </a:rPr>
              <a:t>立地特性・地域資源</a:t>
            </a:r>
          </a:p>
        </p:txBody>
      </p:sp>
      <p:sp>
        <p:nvSpPr>
          <p:cNvPr id="21" name="Rectangle 66"/>
          <p:cNvSpPr>
            <a:spLocks noChangeArrowheads="1"/>
          </p:cNvSpPr>
          <p:nvPr/>
        </p:nvSpPr>
        <p:spPr bwMode="auto">
          <a:xfrm>
            <a:off x="3266838" y="1439970"/>
            <a:ext cx="5750561" cy="3538403"/>
          </a:xfrm>
          <a:prstGeom prst="rect">
            <a:avLst/>
          </a:prstGeom>
          <a:ln>
            <a:solidFill>
              <a:srgbClr val="0070C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 name="正方形/長方形 2"/>
          <p:cNvSpPr/>
          <p:nvPr/>
        </p:nvSpPr>
        <p:spPr>
          <a:xfrm>
            <a:off x="3266837" y="1486389"/>
            <a:ext cx="2271776" cy="338554"/>
          </a:xfrm>
          <a:prstGeom prst="rect">
            <a:avLst/>
          </a:prstGeom>
        </p:spPr>
        <p:txBody>
          <a:bodyPr wrap="none">
            <a:spAutoFit/>
          </a:bodyPr>
          <a:lstStyle/>
          <a:p>
            <a:pPr marL="238125" indent="-238125">
              <a:spcBef>
                <a:spcPct val="5000"/>
              </a:spcBef>
              <a:buFont typeface="Wingdings" pitchFamily="2" charset="2"/>
              <a:buChar char="n"/>
              <a:defRPr/>
            </a:pPr>
            <a:r>
              <a:rPr lang="ja-JP" altLang="en-US" sz="1600" b="1" u="sng" dirty="0">
                <a:latin typeface="Tahoma" pitchFamily="34" charset="0"/>
              </a:rPr>
              <a:t>まちづくりの将来像</a:t>
            </a:r>
          </a:p>
        </p:txBody>
      </p:sp>
      <p:sp>
        <p:nvSpPr>
          <p:cNvPr id="27" name="テキスト ボックス 33"/>
          <p:cNvSpPr txBox="1">
            <a:spLocks noChangeArrowheads="1"/>
          </p:cNvSpPr>
          <p:nvPr/>
        </p:nvSpPr>
        <p:spPr bwMode="auto">
          <a:xfrm>
            <a:off x="4499317" y="2509966"/>
            <a:ext cx="3214688" cy="523220"/>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0000"/>
                </a:solidFill>
              </a:rPr>
              <a:t>地域の個性や魅力をいかしたまちづくりの将来像を図等を用いて説明</a:t>
            </a:r>
            <a:endParaRPr lang="en-US" altLang="ja-JP" sz="1400" dirty="0">
              <a:solidFill>
                <a:srgbClr val="FF0000"/>
              </a:solidFill>
            </a:endParaRPr>
          </a:p>
        </p:txBody>
      </p:sp>
    </p:spTree>
    <p:extLst>
      <p:ext uri="{BB962C8B-B14F-4D97-AF65-F5344CB8AC3E}">
        <p14:creationId xmlns:p14="http://schemas.microsoft.com/office/powerpoint/2010/main" val="32251401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120</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Arial</vt:lpstr>
      <vt:lpstr>Calibri</vt:lpstr>
      <vt:lpstr>Calibri Light</vt:lpstr>
      <vt:lpstr>Tahoma</vt:lpstr>
      <vt:lpstr>Wingdings</vt:lpstr>
      <vt:lpstr>Office テーマ</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友貞　美代子</cp:lastModifiedBy>
  <cp:revision>29</cp:revision>
  <dcterms:created xsi:type="dcterms:W3CDTF">2019-12-02T02:47:38Z</dcterms:created>
  <dcterms:modified xsi:type="dcterms:W3CDTF">2025-05-16T09:20:37Z</dcterms:modified>
</cp:coreProperties>
</file>